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4"/>
  </p:notesMasterIdLst>
  <p:sldIdLst>
    <p:sldId id="321" r:id="rId2"/>
    <p:sldId id="256" r:id="rId3"/>
    <p:sldId id="299" r:id="rId4"/>
    <p:sldId id="314" r:id="rId5"/>
    <p:sldId id="315" r:id="rId6"/>
    <p:sldId id="300" r:id="rId7"/>
    <p:sldId id="323" r:id="rId8"/>
    <p:sldId id="298" r:id="rId9"/>
    <p:sldId id="281" r:id="rId10"/>
    <p:sldId id="285" r:id="rId11"/>
    <p:sldId id="302" r:id="rId12"/>
    <p:sldId id="304" r:id="rId13"/>
    <p:sldId id="306" r:id="rId14"/>
    <p:sldId id="307" r:id="rId15"/>
    <p:sldId id="308" r:id="rId16"/>
    <p:sldId id="309" r:id="rId17"/>
    <p:sldId id="311" r:id="rId18"/>
    <p:sldId id="313" r:id="rId19"/>
    <p:sldId id="317" r:id="rId20"/>
    <p:sldId id="318" r:id="rId21"/>
    <p:sldId id="319" r:id="rId22"/>
    <p:sldId id="32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-86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293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74349a3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74349a3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5a510e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5a510e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11042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23219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23036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99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DD4-DBD0-394D-916F-1782C6910AFD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0F76-F812-7F4F-AE4C-1FFF94BC92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93021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6538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87931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6241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637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92171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35193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85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66255" y="152807"/>
            <a:ext cx="8832272" cy="179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The British School Quito </a:t>
            </a:r>
            <a:r>
              <a:rPr lang="es-EC" b="1" i="1" dirty="0" smtClean="0">
                <a:solidFill>
                  <a:sysClr val="windowText" lastClr="000000"/>
                </a:solidFill>
                <a:latin typeface="Calibri" panose="020F0502020204030204"/>
              </a:rPr>
              <a:t>es una comunidad de aprendizaje donde los estudiantes, el personal y las familias trabajan juntos para brindar las bases de excelencia académica y desarrollo personal</a:t>
            </a:r>
            <a:r>
              <a:rPr kumimoji="0" lang="es-EC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r>
              <a:rPr kumimoji="0" lang="es-EC" sz="33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 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18" y="3827418"/>
            <a:ext cx="1316083" cy="1316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255" y="2202874"/>
            <a:ext cx="7661663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n-GB" sz="2400" b="1" kern="1200" dirty="0" err="1">
                <a:solidFill>
                  <a:sysClr val="windowText" lastClr="000000"/>
                </a:solidFill>
                <a:latin typeface="Calibri" panose="020F0502020204030204"/>
              </a:rPr>
              <a:t>Nuestros</a:t>
            </a:r>
            <a:r>
              <a:rPr lang="en-GB" sz="2400" b="1" kern="1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GB" sz="2400" b="1" kern="1200" dirty="0" err="1">
                <a:solidFill>
                  <a:sysClr val="windowText" lastClr="000000"/>
                </a:solidFill>
                <a:latin typeface="Calibri" panose="020F0502020204030204"/>
              </a:rPr>
              <a:t>Valores</a:t>
            </a:r>
            <a:r>
              <a:rPr lang="en-GB" sz="2400" b="1" kern="1200" dirty="0" smtClean="0">
                <a:solidFill>
                  <a:sysClr val="windowText" lastClr="000000"/>
                </a:solidFill>
                <a:latin typeface="Calibri" panose="020F0502020204030204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defRPr/>
            </a:pPr>
            <a:endParaRPr lang="en-GB" sz="1200" b="1" kern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2000" i="1" dirty="0"/>
              <a:t>Vivimos y aprendemos juntos con respeto y cuidado uno para el otro. </a:t>
            </a:r>
            <a:endParaRPr lang="es-E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2000" i="1" dirty="0"/>
              <a:t> Vivimos y aprendemos con una actitud feliz y acogedora para todos.</a:t>
            </a:r>
            <a:endParaRPr lang="es-E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2000" i="1" dirty="0"/>
              <a:t> Vivimos y aprendemos con un enfoque activo y decidido de nuestra ambición. </a:t>
            </a:r>
            <a:endParaRPr lang="en-GB" sz="2000" kern="12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947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/>
        </p:nvSpPr>
        <p:spPr>
          <a:xfrm>
            <a:off x="185315" y="503285"/>
            <a:ext cx="8775600" cy="3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_tradnl" sz="2400" b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Sistema de Calificación Ecuatoriano</a:t>
            </a:r>
            <a:endParaRPr sz="2400" b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</a:pPr>
            <a:r>
              <a:rPr lang="es-ES_tradnl" sz="2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Los niños en Ecuador son calificados numéricamente del 1 al 10</a:t>
            </a:r>
            <a:r>
              <a:rPr lang="en" sz="2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es-ES_tradnl" sz="2200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2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</a:pPr>
            <a:r>
              <a:rPr lang="es-ES_tradnl" sz="2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 muy inusual para niños el ser calificados menos de </a:t>
            </a:r>
            <a:r>
              <a:rPr lang="en" sz="2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6</a:t>
            </a:r>
            <a:r>
              <a:rPr lang="en" sz="2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2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ES_tradnl" sz="2200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</a:pPr>
            <a:r>
              <a:rPr lang="es-ES_tradnl" sz="2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 sistema es más holístico y basado en progreso y actitud</a:t>
            </a:r>
            <a:r>
              <a:rPr lang="en" sz="2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2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ES_tradnl" sz="2200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</a:pPr>
            <a:r>
              <a:rPr lang="es-ES_tradnl" sz="2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 tenemos descriptores de nivel para cada grado pero tenemos tablas comparativas para utilizar</a:t>
            </a:r>
            <a:r>
              <a:rPr lang="en" sz="2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1" y="150398"/>
            <a:ext cx="8482317" cy="274520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40738"/>
              </p:ext>
            </p:extLst>
          </p:nvPr>
        </p:nvGraphicFramePr>
        <p:xfrm>
          <a:off x="1204653" y="4167297"/>
          <a:ext cx="6753222" cy="841044"/>
        </p:xfrm>
        <a:graphic>
          <a:graphicData uri="http://schemas.openxmlformats.org/drawingml/2006/table">
            <a:tbl>
              <a:tblPr/>
              <a:tblGrid>
                <a:gridCol w="964746">
                  <a:extLst>
                    <a:ext uri="{9D8B030D-6E8A-4147-A177-3AD203B41FA5}">
                      <a16:colId xmlns="" xmlns:a16="http://schemas.microsoft.com/office/drawing/2014/main" val="2813366063"/>
                    </a:ext>
                  </a:extLst>
                </a:gridCol>
                <a:gridCol w="964746">
                  <a:extLst>
                    <a:ext uri="{9D8B030D-6E8A-4147-A177-3AD203B41FA5}">
                      <a16:colId xmlns="" xmlns:a16="http://schemas.microsoft.com/office/drawing/2014/main" val="2982287743"/>
                    </a:ext>
                  </a:extLst>
                </a:gridCol>
                <a:gridCol w="964746">
                  <a:extLst>
                    <a:ext uri="{9D8B030D-6E8A-4147-A177-3AD203B41FA5}">
                      <a16:colId xmlns="" xmlns:a16="http://schemas.microsoft.com/office/drawing/2014/main" val="181005023"/>
                    </a:ext>
                  </a:extLst>
                </a:gridCol>
                <a:gridCol w="964746">
                  <a:extLst>
                    <a:ext uri="{9D8B030D-6E8A-4147-A177-3AD203B41FA5}">
                      <a16:colId xmlns="" xmlns:a16="http://schemas.microsoft.com/office/drawing/2014/main" val="2261031756"/>
                    </a:ext>
                  </a:extLst>
                </a:gridCol>
                <a:gridCol w="964746">
                  <a:extLst>
                    <a:ext uri="{9D8B030D-6E8A-4147-A177-3AD203B41FA5}">
                      <a16:colId xmlns="" xmlns:a16="http://schemas.microsoft.com/office/drawing/2014/main" val="2074982987"/>
                    </a:ext>
                  </a:extLst>
                </a:gridCol>
                <a:gridCol w="964746">
                  <a:extLst>
                    <a:ext uri="{9D8B030D-6E8A-4147-A177-3AD203B41FA5}">
                      <a16:colId xmlns="" xmlns:a16="http://schemas.microsoft.com/office/drawing/2014/main" val="1086772825"/>
                    </a:ext>
                  </a:extLst>
                </a:gridCol>
                <a:gridCol w="964746">
                  <a:extLst>
                    <a:ext uri="{9D8B030D-6E8A-4147-A177-3AD203B41FA5}">
                      <a16:colId xmlns="" xmlns:a16="http://schemas.microsoft.com/office/drawing/2014/main" val="388329846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765448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Descriptor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Iniciando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Iniciando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Desarrollando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Desarrollando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Desarrollando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/</a:t>
                      </a:r>
                      <a:r>
                        <a:rPr lang="en-GB" sz="11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089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5305" y="2874879"/>
            <a:ext cx="87476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 err="1" smtClean="0">
                <a:solidFill>
                  <a:srgbClr val="00FF00"/>
                </a:solidFill>
              </a:rPr>
              <a:t>Cumple</a:t>
            </a:r>
            <a:r>
              <a:rPr lang="en-GB" sz="1300" dirty="0" smtClean="0">
                <a:solidFill>
                  <a:srgbClr val="00FF00"/>
                </a:solidFill>
              </a:rPr>
              <a:t> </a:t>
            </a:r>
            <a:r>
              <a:rPr lang="en-GB" sz="1300" dirty="0" err="1" smtClean="0">
                <a:solidFill>
                  <a:srgbClr val="00FF00"/>
                </a:solidFill>
              </a:rPr>
              <a:t>expectativas</a:t>
            </a:r>
            <a:r>
              <a:rPr lang="en-GB" sz="1300" dirty="0" smtClean="0">
                <a:solidFill>
                  <a:srgbClr val="00FF00"/>
                </a:solidFill>
              </a:rPr>
              <a:t> / </a:t>
            </a:r>
            <a:r>
              <a:rPr lang="en-GB" sz="1300" dirty="0">
                <a:solidFill>
                  <a:srgbClr val="00FF00"/>
                </a:solidFill>
              </a:rPr>
              <a:t> </a:t>
            </a:r>
            <a:r>
              <a:rPr lang="en-GB" sz="1300" dirty="0" err="1" smtClean="0">
                <a:solidFill>
                  <a:srgbClr val="00FF00"/>
                </a:solidFill>
              </a:rPr>
              <a:t>habilidades</a:t>
            </a:r>
            <a:r>
              <a:rPr lang="en-GB" sz="1300" dirty="0" smtClean="0">
                <a:solidFill>
                  <a:srgbClr val="00FF00"/>
                </a:solidFill>
              </a:rPr>
              <a:t> </a:t>
            </a:r>
            <a:r>
              <a:rPr lang="en-GB" sz="1300" dirty="0" err="1" smtClean="0">
                <a:solidFill>
                  <a:srgbClr val="00FF00"/>
                </a:solidFill>
              </a:rPr>
              <a:t>para</a:t>
            </a:r>
            <a:r>
              <a:rPr lang="en-GB" sz="1300" dirty="0" smtClean="0">
                <a:solidFill>
                  <a:srgbClr val="00FF00"/>
                </a:solidFill>
              </a:rPr>
              <a:t> el </a:t>
            </a:r>
            <a:r>
              <a:rPr lang="en-GB" sz="1300" dirty="0" err="1" smtClean="0">
                <a:solidFill>
                  <a:srgbClr val="00FF00"/>
                </a:solidFill>
              </a:rPr>
              <a:t>grupo</a:t>
            </a:r>
            <a:r>
              <a:rPr lang="en-GB" sz="1300" dirty="0" smtClean="0">
                <a:solidFill>
                  <a:srgbClr val="00FF00"/>
                </a:solidFill>
              </a:rPr>
              <a:t> de </a:t>
            </a:r>
            <a:r>
              <a:rPr lang="en-GB" sz="1300" dirty="0" err="1" smtClean="0">
                <a:solidFill>
                  <a:srgbClr val="00FF00"/>
                </a:solidFill>
              </a:rPr>
              <a:t>este</a:t>
            </a:r>
            <a:r>
              <a:rPr lang="en-GB" sz="1300" dirty="0" smtClean="0">
                <a:solidFill>
                  <a:srgbClr val="00FF00"/>
                </a:solidFill>
              </a:rPr>
              <a:t> </a:t>
            </a:r>
            <a:r>
              <a:rPr lang="en-GB" sz="1300" dirty="0" err="1" smtClean="0">
                <a:solidFill>
                  <a:srgbClr val="00FF00"/>
                </a:solidFill>
              </a:rPr>
              <a:t>año</a:t>
            </a:r>
            <a:r>
              <a:rPr lang="en-GB" sz="1300" dirty="0" smtClean="0">
                <a:solidFill>
                  <a:srgbClr val="00FF00"/>
                </a:solidFill>
              </a:rPr>
              <a:t>.</a:t>
            </a:r>
          </a:p>
          <a:p>
            <a:r>
              <a:rPr lang="en-GB" sz="1300" dirty="0" err="1" smtClean="0">
                <a:solidFill>
                  <a:srgbClr val="008000"/>
                </a:solidFill>
              </a:rPr>
              <a:t>Supera</a:t>
            </a:r>
            <a:r>
              <a:rPr lang="en-GB" sz="1300" dirty="0" smtClean="0">
                <a:solidFill>
                  <a:srgbClr val="008000"/>
                </a:solidFill>
              </a:rPr>
              <a:t> </a:t>
            </a:r>
            <a:r>
              <a:rPr lang="en-GB" sz="1300" dirty="0" err="1" smtClean="0">
                <a:solidFill>
                  <a:srgbClr val="008000"/>
                </a:solidFill>
              </a:rPr>
              <a:t>ligeramente</a:t>
            </a:r>
            <a:r>
              <a:rPr lang="en-GB" sz="1300" dirty="0" smtClean="0">
                <a:solidFill>
                  <a:srgbClr val="008000"/>
                </a:solidFill>
              </a:rPr>
              <a:t> </a:t>
            </a:r>
            <a:r>
              <a:rPr lang="en-GB" sz="1300" dirty="0" err="1" smtClean="0">
                <a:solidFill>
                  <a:srgbClr val="008000"/>
                </a:solidFill>
              </a:rPr>
              <a:t>las</a:t>
            </a:r>
            <a:r>
              <a:rPr lang="en-GB" sz="1300" dirty="0" smtClean="0">
                <a:solidFill>
                  <a:srgbClr val="008000"/>
                </a:solidFill>
              </a:rPr>
              <a:t> </a:t>
            </a:r>
            <a:r>
              <a:rPr lang="en-GB" sz="1300" dirty="0" err="1" smtClean="0">
                <a:solidFill>
                  <a:srgbClr val="008000"/>
                </a:solidFill>
              </a:rPr>
              <a:t>expectativas</a:t>
            </a:r>
            <a:r>
              <a:rPr lang="en-GB" sz="1300" dirty="0" smtClean="0">
                <a:solidFill>
                  <a:srgbClr val="008000"/>
                </a:solidFill>
              </a:rPr>
              <a:t> / </a:t>
            </a:r>
            <a:r>
              <a:rPr lang="en-GB" sz="1300" dirty="0" err="1" smtClean="0">
                <a:solidFill>
                  <a:srgbClr val="008000"/>
                </a:solidFill>
              </a:rPr>
              <a:t>habilidades</a:t>
            </a:r>
            <a:r>
              <a:rPr lang="en-GB" sz="1300" dirty="0" smtClean="0">
                <a:solidFill>
                  <a:srgbClr val="008000"/>
                </a:solidFill>
              </a:rPr>
              <a:t> </a:t>
            </a:r>
            <a:r>
              <a:rPr lang="en-GB" sz="1300" dirty="0" err="1" smtClean="0">
                <a:solidFill>
                  <a:srgbClr val="008000"/>
                </a:solidFill>
              </a:rPr>
              <a:t>para</a:t>
            </a:r>
            <a:r>
              <a:rPr lang="en-GB" sz="1300" dirty="0" smtClean="0">
                <a:solidFill>
                  <a:srgbClr val="008000"/>
                </a:solidFill>
              </a:rPr>
              <a:t> el </a:t>
            </a:r>
            <a:r>
              <a:rPr lang="en-GB" sz="1300" dirty="0" err="1" smtClean="0">
                <a:solidFill>
                  <a:srgbClr val="008000"/>
                </a:solidFill>
              </a:rPr>
              <a:t>grupo</a:t>
            </a:r>
            <a:r>
              <a:rPr lang="en-GB" sz="1300" dirty="0" smtClean="0">
                <a:solidFill>
                  <a:srgbClr val="008000"/>
                </a:solidFill>
              </a:rPr>
              <a:t> de </a:t>
            </a:r>
            <a:r>
              <a:rPr lang="en-GB" sz="1300" dirty="0" err="1" smtClean="0">
                <a:solidFill>
                  <a:srgbClr val="008000"/>
                </a:solidFill>
              </a:rPr>
              <a:t>este</a:t>
            </a:r>
            <a:r>
              <a:rPr lang="en-GB" sz="1300" dirty="0" smtClean="0">
                <a:solidFill>
                  <a:srgbClr val="008000"/>
                </a:solidFill>
              </a:rPr>
              <a:t> </a:t>
            </a:r>
            <a:r>
              <a:rPr lang="en-GB" sz="1300" dirty="0" err="1" smtClean="0">
                <a:solidFill>
                  <a:srgbClr val="008000"/>
                </a:solidFill>
              </a:rPr>
              <a:t>año</a:t>
            </a:r>
            <a:r>
              <a:rPr lang="en-GB" sz="1300" dirty="0" smtClean="0">
                <a:solidFill>
                  <a:srgbClr val="008000"/>
                </a:solidFill>
              </a:rPr>
              <a:t>.</a:t>
            </a:r>
            <a:endParaRPr lang="en-GB" sz="1300" dirty="0">
              <a:solidFill>
                <a:srgbClr val="008000"/>
              </a:solidFill>
            </a:endParaRPr>
          </a:p>
          <a:p>
            <a:r>
              <a:rPr lang="en-GB" sz="1300" dirty="0" err="1" smtClean="0">
                <a:solidFill>
                  <a:srgbClr val="FFFF00"/>
                </a:solidFill>
              </a:rPr>
              <a:t>Desarrollando</a:t>
            </a:r>
            <a:r>
              <a:rPr lang="en-GB" sz="1300" dirty="0" smtClean="0">
                <a:solidFill>
                  <a:srgbClr val="FFFF00"/>
                </a:solidFill>
              </a:rPr>
              <a:t> </a:t>
            </a:r>
            <a:r>
              <a:rPr lang="en-GB" sz="1300" dirty="0" err="1" smtClean="0">
                <a:solidFill>
                  <a:srgbClr val="FFFF00"/>
                </a:solidFill>
              </a:rPr>
              <a:t>expectativas</a:t>
            </a:r>
            <a:r>
              <a:rPr lang="en-GB" sz="1300" dirty="0" smtClean="0">
                <a:solidFill>
                  <a:srgbClr val="FFFF00"/>
                </a:solidFill>
              </a:rPr>
              <a:t> / </a:t>
            </a:r>
            <a:r>
              <a:rPr lang="en-GB" sz="1300" dirty="0" err="1" smtClean="0">
                <a:solidFill>
                  <a:srgbClr val="FFFF00"/>
                </a:solidFill>
              </a:rPr>
              <a:t>habilidades</a:t>
            </a:r>
            <a:r>
              <a:rPr lang="en-GB" sz="1300" dirty="0" smtClean="0">
                <a:solidFill>
                  <a:srgbClr val="FFFF00"/>
                </a:solidFill>
              </a:rPr>
              <a:t> </a:t>
            </a:r>
            <a:r>
              <a:rPr lang="en-GB" sz="1300" dirty="0" err="1" smtClean="0">
                <a:solidFill>
                  <a:srgbClr val="FFFF00"/>
                </a:solidFill>
              </a:rPr>
              <a:t>para</a:t>
            </a:r>
            <a:r>
              <a:rPr lang="en-GB" sz="1300" dirty="0" smtClean="0">
                <a:solidFill>
                  <a:srgbClr val="FFFF00"/>
                </a:solidFill>
              </a:rPr>
              <a:t> el </a:t>
            </a:r>
            <a:r>
              <a:rPr lang="en-GB" sz="1300" dirty="0" err="1" smtClean="0">
                <a:solidFill>
                  <a:srgbClr val="FFFF00"/>
                </a:solidFill>
              </a:rPr>
              <a:t>grupo</a:t>
            </a:r>
            <a:r>
              <a:rPr lang="en-GB" sz="1300" dirty="0" smtClean="0">
                <a:solidFill>
                  <a:srgbClr val="FFFF00"/>
                </a:solidFill>
              </a:rPr>
              <a:t> de </a:t>
            </a:r>
            <a:r>
              <a:rPr lang="en-GB" sz="1300" dirty="0" err="1" smtClean="0">
                <a:solidFill>
                  <a:srgbClr val="FFFF00"/>
                </a:solidFill>
              </a:rPr>
              <a:t>este</a:t>
            </a:r>
            <a:r>
              <a:rPr lang="en-GB" sz="1300" dirty="0" smtClean="0">
                <a:solidFill>
                  <a:srgbClr val="FFFF00"/>
                </a:solidFill>
              </a:rPr>
              <a:t> </a:t>
            </a:r>
            <a:r>
              <a:rPr lang="en-GB" sz="1300" dirty="0" err="1" smtClean="0">
                <a:solidFill>
                  <a:srgbClr val="FFFF00"/>
                </a:solidFill>
              </a:rPr>
              <a:t>año</a:t>
            </a:r>
            <a:r>
              <a:rPr lang="en-GB" sz="1300" dirty="0" smtClean="0">
                <a:solidFill>
                  <a:srgbClr val="FFFF00"/>
                </a:solidFill>
              </a:rPr>
              <a:t> – </a:t>
            </a:r>
            <a:r>
              <a:rPr lang="en-GB" sz="1300" dirty="0" err="1" smtClean="0">
                <a:solidFill>
                  <a:srgbClr val="FFFF00"/>
                </a:solidFill>
              </a:rPr>
              <a:t>podría</a:t>
            </a:r>
            <a:r>
              <a:rPr lang="en-GB" sz="1300" dirty="0" smtClean="0">
                <a:solidFill>
                  <a:srgbClr val="FFFF00"/>
                </a:solidFill>
              </a:rPr>
              <a:t> </a:t>
            </a:r>
            <a:r>
              <a:rPr lang="en-GB" sz="1300" dirty="0" err="1" smtClean="0">
                <a:solidFill>
                  <a:srgbClr val="FFFF00"/>
                </a:solidFill>
              </a:rPr>
              <a:t>necesitar</a:t>
            </a:r>
            <a:r>
              <a:rPr lang="en-GB" sz="1300" dirty="0" smtClean="0">
                <a:solidFill>
                  <a:srgbClr val="FFFF00"/>
                </a:solidFill>
              </a:rPr>
              <a:t> </a:t>
            </a:r>
            <a:r>
              <a:rPr lang="en-GB" sz="1300" dirty="0" err="1" smtClean="0">
                <a:solidFill>
                  <a:srgbClr val="FFFF00"/>
                </a:solidFill>
              </a:rPr>
              <a:t>apoyo</a:t>
            </a:r>
            <a:r>
              <a:rPr lang="en-GB" sz="13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GB" sz="1300" dirty="0" err="1" smtClean="0">
                <a:solidFill>
                  <a:srgbClr val="FF0000"/>
                </a:solidFill>
              </a:rPr>
              <a:t>Significativamente</a:t>
            </a:r>
            <a:r>
              <a:rPr lang="en-GB" sz="1300" dirty="0" smtClean="0">
                <a:solidFill>
                  <a:srgbClr val="FF0000"/>
                </a:solidFill>
              </a:rPr>
              <a:t> </a:t>
            </a:r>
            <a:r>
              <a:rPr lang="en-GB" sz="1300" dirty="0" err="1" smtClean="0">
                <a:solidFill>
                  <a:srgbClr val="FF0000"/>
                </a:solidFill>
              </a:rPr>
              <a:t>bajo</a:t>
            </a:r>
            <a:r>
              <a:rPr lang="en-GB" sz="1300" dirty="0" smtClean="0">
                <a:solidFill>
                  <a:srgbClr val="FF0000"/>
                </a:solidFill>
              </a:rPr>
              <a:t> </a:t>
            </a:r>
            <a:r>
              <a:rPr lang="en-GB" sz="1300" dirty="0" err="1" smtClean="0">
                <a:solidFill>
                  <a:srgbClr val="FF0000"/>
                </a:solidFill>
              </a:rPr>
              <a:t>las</a:t>
            </a:r>
            <a:r>
              <a:rPr lang="en-GB" sz="1300" dirty="0" smtClean="0">
                <a:solidFill>
                  <a:srgbClr val="FF0000"/>
                </a:solidFill>
              </a:rPr>
              <a:t> </a:t>
            </a:r>
            <a:r>
              <a:rPr lang="en-GB" sz="1300" dirty="0" err="1" smtClean="0">
                <a:solidFill>
                  <a:srgbClr val="FF0000"/>
                </a:solidFill>
              </a:rPr>
              <a:t>expectativas</a:t>
            </a:r>
            <a:r>
              <a:rPr lang="en-GB" sz="1300" dirty="0" smtClean="0">
                <a:solidFill>
                  <a:srgbClr val="FF0000"/>
                </a:solidFill>
              </a:rPr>
              <a:t> / </a:t>
            </a:r>
            <a:r>
              <a:rPr lang="en-GB" sz="1300" dirty="0" err="1" smtClean="0">
                <a:solidFill>
                  <a:srgbClr val="FF0000"/>
                </a:solidFill>
              </a:rPr>
              <a:t>habilidades</a:t>
            </a:r>
            <a:r>
              <a:rPr lang="en-GB" sz="1300" dirty="0" smtClean="0">
                <a:solidFill>
                  <a:srgbClr val="FF0000"/>
                </a:solidFill>
              </a:rPr>
              <a:t> </a:t>
            </a:r>
            <a:r>
              <a:rPr lang="en-GB" sz="1300" dirty="0" err="1" smtClean="0">
                <a:solidFill>
                  <a:srgbClr val="FF0000"/>
                </a:solidFill>
              </a:rPr>
              <a:t>para</a:t>
            </a:r>
            <a:r>
              <a:rPr lang="en-GB" sz="1300" dirty="0" smtClean="0">
                <a:solidFill>
                  <a:srgbClr val="FF0000"/>
                </a:solidFill>
              </a:rPr>
              <a:t> el </a:t>
            </a:r>
            <a:r>
              <a:rPr lang="en-GB" sz="1300" dirty="0" err="1" smtClean="0">
                <a:solidFill>
                  <a:srgbClr val="FF0000"/>
                </a:solidFill>
              </a:rPr>
              <a:t>grupo</a:t>
            </a:r>
            <a:r>
              <a:rPr lang="en-GB" sz="1300" dirty="0" smtClean="0">
                <a:solidFill>
                  <a:srgbClr val="FF0000"/>
                </a:solidFill>
              </a:rPr>
              <a:t> de </a:t>
            </a:r>
            <a:r>
              <a:rPr lang="en-GB" sz="1300" dirty="0" err="1" smtClean="0">
                <a:solidFill>
                  <a:srgbClr val="FF0000"/>
                </a:solidFill>
              </a:rPr>
              <a:t>este</a:t>
            </a:r>
            <a:r>
              <a:rPr lang="en-GB" sz="1300" dirty="0" smtClean="0">
                <a:solidFill>
                  <a:srgbClr val="FF0000"/>
                </a:solidFill>
              </a:rPr>
              <a:t> </a:t>
            </a:r>
            <a:r>
              <a:rPr lang="en-GB" sz="1300" dirty="0" err="1" smtClean="0">
                <a:solidFill>
                  <a:srgbClr val="FF0000"/>
                </a:solidFill>
              </a:rPr>
              <a:t>año</a:t>
            </a:r>
            <a:r>
              <a:rPr lang="en-GB" sz="1300" dirty="0" smtClean="0">
                <a:solidFill>
                  <a:srgbClr val="FF0000"/>
                </a:solidFill>
              </a:rPr>
              <a:t>, plan de </a:t>
            </a:r>
            <a:r>
              <a:rPr lang="en-GB" sz="1300" dirty="0" err="1" smtClean="0">
                <a:solidFill>
                  <a:srgbClr val="FF0000"/>
                </a:solidFill>
              </a:rPr>
              <a:t>apoyo</a:t>
            </a:r>
            <a:r>
              <a:rPr lang="en-GB" sz="1300" dirty="0" smtClean="0">
                <a:solidFill>
                  <a:srgbClr val="FF0000"/>
                </a:solidFill>
              </a:rPr>
              <a:t> en </a:t>
            </a:r>
            <a:r>
              <a:rPr lang="en-GB" sz="1300" dirty="0" err="1" smtClean="0">
                <a:solidFill>
                  <a:srgbClr val="FF0000"/>
                </a:solidFill>
              </a:rPr>
              <a:t>operación</a:t>
            </a:r>
            <a:r>
              <a:rPr lang="en-GB" sz="1300" dirty="0" smtClean="0">
                <a:solidFill>
                  <a:srgbClr val="FF0000"/>
                </a:solidFill>
              </a:rPr>
              <a:t>.</a:t>
            </a:r>
            <a:endParaRPr lang="en-GB" sz="1300" dirty="0">
              <a:solidFill>
                <a:srgbClr val="FF0000"/>
              </a:solidFill>
            </a:endParaRPr>
          </a:p>
          <a:p>
            <a:r>
              <a:rPr lang="en-GB" sz="1300" dirty="0" err="1" smtClean="0">
                <a:solidFill>
                  <a:srgbClr val="7030A0"/>
                </a:solidFill>
              </a:rPr>
              <a:t>Superando</a:t>
            </a:r>
            <a:r>
              <a:rPr lang="en-GB" sz="1300" dirty="0" smtClean="0">
                <a:solidFill>
                  <a:srgbClr val="7030A0"/>
                </a:solidFill>
              </a:rPr>
              <a:t> </a:t>
            </a:r>
            <a:r>
              <a:rPr lang="en-GB" sz="1300" dirty="0" err="1" smtClean="0">
                <a:solidFill>
                  <a:srgbClr val="7030A0"/>
                </a:solidFill>
              </a:rPr>
              <a:t>significativamente</a:t>
            </a:r>
            <a:r>
              <a:rPr lang="en-GB" sz="1300" dirty="0" smtClean="0">
                <a:solidFill>
                  <a:srgbClr val="7030A0"/>
                </a:solidFill>
              </a:rPr>
              <a:t> </a:t>
            </a:r>
            <a:r>
              <a:rPr lang="en-GB" sz="1300" dirty="0" err="1" smtClean="0">
                <a:solidFill>
                  <a:srgbClr val="7030A0"/>
                </a:solidFill>
              </a:rPr>
              <a:t>las</a:t>
            </a:r>
            <a:r>
              <a:rPr lang="en-GB" sz="1300" dirty="0" smtClean="0">
                <a:solidFill>
                  <a:srgbClr val="7030A0"/>
                </a:solidFill>
              </a:rPr>
              <a:t> </a:t>
            </a:r>
            <a:r>
              <a:rPr lang="en-GB" sz="1300" dirty="0" err="1" smtClean="0">
                <a:solidFill>
                  <a:srgbClr val="7030A0"/>
                </a:solidFill>
              </a:rPr>
              <a:t>expectativas</a:t>
            </a:r>
            <a:r>
              <a:rPr lang="en-GB" sz="1300" dirty="0" smtClean="0">
                <a:solidFill>
                  <a:srgbClr val="7030A0"/>
                </a:solidFill>
              </a:rPr>
              <a:t> / </a:t>
            </a:r>
            <a:r>
              <a:rPr lang="en-GB" sz="1300" dirty="0" err="1" smtClean="0">
                <a:solidFill>
                  <a:srgbClr val="7030A0"/>
                </a:solidFill>
              </a:rPr>
              <a:t>habilidades</a:t>
            </a:r>
            <a:r>
              <a:rPr lang="en-GB" sz="1300" dirty="0" smtClean="0">
                <a:solidFill>
                  <a:srgbClr val="7030A0"/>
                </a:solidFill>
              </a:rPr>
              <a:t> </a:t>
            </a:r>
            <a:r>
              <a:rPr lang="en-GB" sz="1300" dirty="0" err="1" smtClean="0">
                <a:solidFill>
                  <a:srgbClr val="7030A0"/>
                </a:solidFill>
              </a:rPr>
              <a:t>para</a:t>
            </a:r>
            <a:r>
              <a:rPr lang="en-GB" sz="1300" dirty="0" smtClean="0">
                <a:solidFill>
                  <a:srgbClr val="7030A0"/>
                </a:solidFill>
              </a:rPr>
              <a:t> el </a:t>
            </a:r>
            <a:r>
              <a:rPr lang="en-GB" sz="1300" dirty="0" err="1" smtClean="0">
                <a:solidFill>
                  <a:srgbClr val="7030A0"/>
                </a:solidFill>
              </a:rPr>
              <a:t>grupo</a:t>
            </a:r>
            <a:r>
              <a:rPr lang="en-GB" sz="1300" dirty="0" smtClean="0">
                <a:solidFill>
                  <a:srgbClr val="7030A0"/>
                </a:solidFill>
              </a:rPr>
              <a:t> de </a:t>
            </a:r>
            <a:r>
              <a:rPr lang="en-GB" sz="1300" dirty="0" err="1" smtClean="0">
                <a:solidFill>
                  <a:srgbClr val="7030A0"/>
                </a:solidFill>
              </a:rPr>
              <a:t>este</a:t>
            </a:r>
            <a:r>
              <a:rPr lang="en-GB" sz="1300" dirty="0" smtClean="0">
                <a:solidFill>
                  <a:srgbClr val="7030A0"/>
                </a:solidFill>
              </a:rPr>
              <a:t> </a:t>
            </a:r>
            <a:r>
              <a:rPr lang="en-GB" sz="1300" dirty="0" err="1" smtClean="0">
                <a:solidFill>
                  <a:srgbClr val="7030A0"/>
                </a:solidFill>
              </a:rPr>
              <a:t>año</a:t>
            </a:r>
            <a:r>
              <a:rPr lang="en-GB" sz="1300" dirty="0" smtClean="0">
                <a:solidFill>
                  <a:srgbClr val="7030A0"/>
                </a:solidFill>
              </a:rPr>
              <a:t>, </a:t>
            </a:r>
            <a:r>
              <a:rPr lang="en-GB" sz="1300" dirty="0" err="1" smtClean="0">
                <a:solidFill>
                  <a:srgbClr val="7030A0"/>
                </a:solidFill>
              </a:rPr>
              <a:t>comenzando</a:t>
            </a:r>
            <a:r>
              <a:rPr lang="en-GB" sz="1300" dirty="0" smtClean="0">
                <a:solidFill>
                  <a:srgbClr val="7030A0"/>
                </a:solidFill>
              </a:rPr>
              <a:t> a </a:t>
            </a:r>
            <a:r>
              <a:rPr lang="en-GB" sz="1300" dirty="0" err="1" smtClean="0">
                <a:solidFill>
                  <a:srgbClr val="7030A0"/>
                </a:solidFill>
              </a:rPr>
              <a:t>dominar</a:t>
            </a:r>
            <a:r>
              <a:rPr lang="en-GB" sz="1300" dirty="0" smtClean="0">
                <a:solidFill>
                  <a:srgbClr val="7030A0"/>
                </a:solidFill>
              </a:rPr>
              <a:t> </a:t>
            </a:r>
            <a:r>
              <a:rPr lang="en-GB" sz="1300" dirty="0" err="1" smtClean="0">
                <a:solidFill>
                  <a:srgbClr val="7030A0"/>
                </a:solidFill>
              </a:rPr>
              <a:t>las</a:t>
            </a:r>
            <a:r>
              <a:rPr lang="en-GB" sz="1300" dirty="0" smtClean="0">
                <a:solidFill>
                  <a:srgbClr val="7030A0"/>
                </a:solidFill>
              </a:rPr>
              <a:t> </a:t>
            </a:r>
            <a:r>
              <a:rPr lang="en-GB" sz="1300" dirty="0" err="1" smtClean="0">
                <a:solidFill>
                  <a:srgbClr val="7030A0"/>
                </a:solidFill>
              </a:rPr>
              <a:t>habilidades</a:t>
            </a:r>
            <a:r>
              <a:rPr lang="en-GB" sz="1300" dirty="0" smtClean="0">
                <a:solidFill>
                  <a:srgbClr val="7030A0"/>
                </a:solidFill>
              </a:rPr>
              <a:t> </a:t>
            </a:r>
            <a:r>
              <a:rPr lang="en-GB" sz="1300" dirty="0" err="1" smtClean="0">
                <a:solidFill>
                  <a:srgbClr val="7030A0"/>
                </a:solidFill>
              </a:rPr>
              <a:t>requeridas</a:t>
            </a:r>
            <a:r>
              <a:rPr lang="en-GB" sz="1300" dirty="0" smtClean="0">
                <a:solidFill>
                  <a:srgbClr val="7030A0"/>
                </a:solidFill>
              </a:rPr>
              <a:t>.</a:t>
            </a:r>
            <a:endParaRPr lang="en-GB" sz="1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69" y="1975347"/>
            <a:ext cx="8294260" cy="29002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963" y="464949"/>
            <a:ext cx="8400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err="1" smtClean="0"/>
              <a:t>Esta</a:t>
            </a:r>
            <a:r>
              <a:rPr lang="en-GB" sz="2200" dirty="0" smtClean="0"/>
              <a:t> </a:t>
            </a:r>
            <a:r>
              <a:rPr lang="en-GB" sz="2200" dirty="0" err="1" smtClean="0"/>
              <a:t>flecha</a:t>
            </a:r>
            <a:r>
              <a:rPr lang="en-GB" sz="2200" dirty="0" smtClean="0"/>
              <a:t> </a:t>
            </a:r>
            <a:r>
              <a:rPr lang="en-GB" sz="2200" dirty="0" err="1" smtClean="0"/>
              <a:t>demuestra</a:t>
            </a:r>
            <a:r>
              <a:rPr lang="en-GB" sz="2200" dirty="0" smtClean="0"/>
              <a:t> el </a:t>
            </a:r>
            <a:r>
              <a:rPr lang="en-GB" sz="2200" dirty="0" err="1" smtClean="0"/>
              <a:t>progreso</a:t>
            </a:r>
            <a:r>
              <a:rPr lang="en-GB" sz="2200" dirty="0" smtClean="0"/>
              <a:t> </a:t>
            </a:r>
            <a:r>
              <a:rPr lang="en-GB" sz="2200" dirty="0" err="1" smtClean="0"/>
              <a:t>que</a:t>
            </a:r>
            <a:r>
              <a:rPr lang="en-GB" sz="2200" dirty="0" smtClean="0"/>
              <a:t> </a:t>
            </a:r>
            <a:r>
              <a:rPr lang="en-GB" sz="2200" dirty="0" err="1" smtClean="0"/>
              <a:t>esperamos</a:t>
            </a:r>
            <a:r>
              <a:rPr lang="en-GB" sz="2200" dirty="0" smtClean="0"/>
              <a:t> </a:t>
            </a:r>
            <a:r>
              <a:rPr lang="en-GB" sz="2200" dirty="0" err="1" smtClean="0"/>
              <a:t>ver</a:t>
            </a:r>
            <a:r>
              <a:rPr lang="en-GB" sz="2200" dirty="0" smtClean="0"/>
              <a:t> </a:t>
            </a:r>
            <a:r>
              <a:rPr lang="en-GB" sz="2200" dirty="0" err="1" smtClean="0"/>
              <a:t>durante</a:t>
            </a:r>
            <a:r>
              <a:rPr lang="en-GB" sz="2200" dirty="0" smtClean="0"/>
              <a:t> el </a:t>
            </a:r>
            <a:r>
              <a:rPr lang="en-GB" sz="2200" dirty="0" err="1" smtClean="0"/>
              <a:t>año</a:t>
            </a:r>
            <a:r>
              <a:rPr lang="en-GB" sz="2200" dirty="0" smtClean="0"/>
              <a:t>, no en </a:t>
            </a:r>
            <a:r>
              <a:rPr lang="en-GB" sz="2200" dirty="0" err="1" smtClean="0"/>
              <a:t>notas</a:t>
            </a:r>
            <a:r>
              <a:rPr lang="en-GB" sz="2200" dirty="0" smtClean="0"/>
              <a:t> </a:t>
            </a:r>
            <a:r>
              <a:rPr lang="en-GB" sz="2200" dirty="0" err="1" smtClean="0"/>
              <a:t>Ecuatorianas</a:t>
            </a:r>
            <a:r>
              <a:rPr lang="en-GB" sz="2200" dirty="0" smtClean="0"/>
              <a:t> </a:t>
            </a:r>
            <a:r>
              <a:rPr lang="en-GB" sz="2200" dirty="0" err="1" smtClean="0"/>
              <a:t>sino</a:t>
            </a:r>
            <a:r>
              <a:rPr lang="en-GB" sz="2200" dirty="0" smtClean="0"/>
              <a:t> en </a:t>
            </a:r>
            <a:r>
              <a:rPr lang="en-GB" sz="2200" dirty="0" err="1" smtClean="0"/>
              <a:t>niveles</a:t>
            </a:r>
            <a:r>
              <a:rPr lang="en-GB" sz="2200" dirty="0" smtClean="0"/>
              <a:t>, </a:t>
            </a:r>
            <a:r>
              <a:rPr lang="en-GB" sz="2200" dirty="0" err="1" smtClean="0"/>
              <a:t>desde</a:t>
            </a:r>
            <a:r>
              <a:rPr lang="en-GB" sz="2200" dirty="0" smtClean="0"/>
              <a:t> el </a:t>
            </a:r>
            <a:r>
              <a:rPr lang="en-GB" sz="2200" dirty="0" err="1"/>
              <a:t>I</a:t>
            </a:r>
            <a:r>
              <a:rPr lang="en-GB" sz="2200" dirty="0" err="1" smtClean="0"/>
              <a:t>nicio</a:t>
            </a:r>
            <a:r>
              <a:rPr lang="en-GB" sz="2200" dirty="0" smtClean="0"/>
              <a:t> en </a:t>
            </a:r>
            <a:r>
              <a:rPr lang="en-GB" sz="2200" dirty="0" err="1" smtClean="0"/>
              <a:t>Octubre</a:t>
            </a:r>
            <a:r>
              <a:rPr lang="en-GB" sz="2200" dirty="0" smtClean="0"/>
              <a:t> hasta </a:t>
            </a:r>
            <a:r>
              <a:rPr lang="en-GB" sz="2200" dirty="0" err="1" smtClean="0"/>
              <a:t>Seguro</a:t>
            </a:r>
            <a:r>
              <a:rPr lang="en-GB" sz="2200" dirty="0" smtClean="0"/>
              <a:t> en </a:t>
            </a:r>
            <a:r>
              <a:rPr lang="en-GB" sz="2200" dirty="0" err="1" smtClean="0"/>
              <a:t>Junio</a:t>
            </a:r>
            <a:r>
              <a:rPr lang="en-GB" sz="2200" dirty="0" smtClean="0"/>
              <a:t> </a:t>
            </a:r>
            <a:r>
              <a:rPr lang="en-GB" sz="2200" dirty="0" err="1" smtClean="0"/>
              <a:t>para</a:t>
            </a:r>
            <a:r>
              <a:rPr lang="en-GB" sz="2200" dirty="0" smtClean="0"/>
              <a:t> el </a:t>
            </a:r>
            <a:r>
              <a:rPr lang="en-GB" sz="2200" dirty="0" err="1" smtClean="0"/>
              <a:t>estudiante</a:t>
            </a:r>
            <a:r>
              <a:rPr lang="en-GB" sz="2200" dirty="0" smtClean="0"/>
              <a:t> ‘</a:t>
            </a:r>
            <a:r>
              <a:rPr lang="en-GB" sz="2200" dirty="0" err="1" smtClean="0"/>
              <a:t>promedio</a:t>
            </a:r>
            <a:r>
              <a:rPr lang="en-GB" sz="2200" dirty="0" smtClean="0"/>
              <a:t>’.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425028">
            <a:off x="2195414" y="3528478"/>
            <a:ext cx="3848297" cy="4598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3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83192"/>
              </p:ext>
            </p:extLst>
          </p:nvPr>
        </p:nvGraphicFramePr>
        <p:xfrm>
          <a:off x="208768" y="22678"/>
          <a:ext cx="8636150" cy="5087922"/>
        </p:xfrm>
        <a:graphic>
          <a:graphicData uri="http://schemas.openxmlformats.org/drawingml/2006/table">
            <a:tbl>
              <a:tblPr firstRow="1" firstCol="1" bandRow="1"/>
              <a:tblGrid>
                <a:gridCol w="559152">
                  <a:extLst>
                    <a:ext uri="{9D8B030D-6E8A-4147-A177-3AD203B41FA5}">
                      <a16:colId xmlns="" xmlns:a16="http://schemas.microsoft.com/office/drawing/2014/main" val="315572831"/>
                    </a:ext>
                  </a:extLst>
                </a:gridCol>
                <a:gridCol w="2638573">
                  <a:extLst>
                    <a:ext uri="{9D8B030D-6E8A-4147-A177-3AD203B41FA5}">
                      <a16:colId xmlns="" xmlns:a16="http://schemas.microsoft.com/office/drawing/2014/main" val="4066034300"/>
                    </a:ext>
                  </a:extLst>
                </a:gridCol>
                <a:gridCol w="2447418">
                  <a:extLst>
                    <a:ext uri="{9D8B030D-6E8A-4147-A177-3AD203B41FA5}">
                      <a16:colId xmlns="" xmlns:a16="http://schemas.microsoft.com/office/drawing/2014/main" val="1346080894"/>
                    </a:ext>
                  </a:extLst>
                </a:gridCol>
                <a:gridCol w="2991007">
                  <a:extLst>
                    <a:ext uri="{9D8B030D-6E8A-4147-A177-3AD203B41FA5}">
                      <a16:colId xmlns="" xmlns:a16="http://schemas.microsoft.com/office/drawing/2014/main" val="3473047053"/>
                    </a:ext>
                  </a:extLst>
                </a:gridCol>
              </a:tblGrid>
              <a:tr h="164892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Effort Descriptors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250296"/>
                  </a:ext>
                </a:extLst>
              </a:tr>
              <a:tr h="164892">
                <a:tc>
                  <a:txBody>
                    <a:bodyPr/>
                    <a:lstStyle/>
                    <a:p>
                      <a:pPr indent="-51435"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Nota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es-EC" sz="110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Trabajo en Clase</a:t>
                      </a:r>
                      <a:endParaRPr lang="es-EC" sz="18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2390" algn="ctr">
                        <a:spcAft>
                          <a:spcPts val="0"/>
                        </a:spcAft>
                        <a:tabLst>
                          <a:tab pos="713740" algn="l"/>
                          <a:tab pos="983615" algn="l"/>
                        </a:tabLst>
                      </a:pPr>
                      <a:r>
                        <a:rPr lang="es-EC" sz="110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Tarea</a:t>
                      </a:r>
                      <a:endParaRPr lang="es-EC" sz="18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es-EC" sz="110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Participación / Organización</a:t>
                      </a:r>
                      <a:endParaRPr lang="es-EC" sz="18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1796260"/>
                  </a:ext>
                </a:extLst>
              </a:tr>
              <a:tr h="989354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trabaja de forma independiente y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se esfuerza por alcanzar excelencia 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al realizar tareas extras y/o completar trabajo en un nivel excepcional.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2390" algn="ctr">
                        <a:spcAft>
                          <a:spcPts val="0"/>
                        </a:spcAft>
                        <a:tabLst>
                          <a:tab pos="713740" algn="l"/>
                          <a:tab pos="983615" algn="l"/>
                        </a:tabLs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Señales claras de tiempo / esfuerzo adicional empleado en tareas para superar expectativas y motivar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al estudiante a nuevos niveles de aprendizaje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estudiantes demuestra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alto nivel de participación y aprendizaje auto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dirigido en cada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lección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dando a los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debates una dimensión extra cuando participa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 El estudiante es organizado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cuida al equipo a conciencia.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9512855"/>
                  </a:ext>
                </a:extLst>
              </a:tr>
              <a:tr h="1154246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completa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todas las tareas establecidas con un buen nivel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con un esfuerzo automotivado. El estudiante busca regularmente guía del profesor para promover su propio aprendizaje.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2390" algn="ctr">
                        <a:spcAft>
                          <a:spcPts val="0"/>
                        </a:spcAft>
                        <a:tabLst>
                          <a:tab pos="713740" algn="l"/>
                          <a:tab pos="983615" algn="l"/>
                        </a:tabLs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estudiante regularmente va más allá del estándar mínimo requerido 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para demostrar su nivel de conocimiento yo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comprensión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 L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 presetación de su tarea es buena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responderá de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manera entusiasta 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 las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preguntas del profesor y contribuirá con sus propias ideas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 El estudiante trabaja independientemente y como parte de un grupo (generalmente tomando en cuenta la opinión de otros). El estudiante utiliza el equipo responsablemente y es bien organizado.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0591197"/>
                  </a:ext>
                </a:extLst>
              </a:tr>
              <a:tr h="923397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completa las tareas con un nivel satisfactorio, con algo de automotivación. El estudiante a veces busca guía del profesor cuando no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está seguro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2390" algn="ctr">
                        <a:spcAft>
                          <a:spcPts val="0"/>
                        </a:spcAft>
                        <a:tabLst>
                          <a:tab pos="713740" algn="l"/>
                          <a:tab pos="983615" algn="l"/>
                        </a:tabLs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completa su tarea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y la entrega a tiempo. Hay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evidencia que algo de esfuerzo ha sido empleado para completar el trabajo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responderá adecuadamente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las preguntas del profesor 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y usualmente contribuye con sus propias ideas. El estudiante puede trabajar de forma independiente y como parte de un grupo y generalmente utiliza equipo responsablemente.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0722182"/>
                  </a:ext>
                </a:extLst>
              </a:tr>
              <a:tr h="824461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6010" algn="l"/>
                        </a:tabLs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a veces trabaja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forma independiente cuando se solicita 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pero completa la tarea en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un estándar mínimo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2390" algn="ctr">
                        <a:spcAft>
                          <a:spcPts val="0"/>
                        </a:spcAft>
                        <a:tabLst>
                          <a:tab pos="713740" algn="l"/>
                          <a:tab pos="983615" algn="l"/>
                          <a:tab pos="1096010" algn="l"/>
                        </a:tabLs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usualmente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completa su tarea pero no siempre es entregada a tiempo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 El nivel de esfuerzo puesto en la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tarea es inconsistente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6010" algn="l"/>
                        </a:tabLs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responde preguntas cuando se le pregunta directamente y ocasionalmente contribuirá en clase de forma independiente. El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estudiante requiere soporte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para organizarse y ver por su equipo.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8977815"/>
                  </a:ext>
                </a:extLst>
              </a:tr>
              <a:tr h="824461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requiere pautas regulares del profesor para permanecer en la tarea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no puede trabajar de forma independiente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 El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trabajo de clase tiene un bajo estándar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2390" algn="ctr">
                        <a:spcAft>
                          <a:spcPts val="0"/>
                        </a:spcAft>
                        <a:tabLst>
                          <a:tab pos="713740" algn="l"/>
                          <a:tab pos="983615" algn="l"/>
                        </a:tabLst>
                      </a:pP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C" sz="1050" baseline="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tarea generalmente tiene un bajo estándar</a:t>
                      </a:r>
                      <a:r>
                        <a:rPr lang="es-EC" sz="1050" noProof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no es entregada a tiempo o desaparece por completo.</a:t>
                      </a:r>
                      <a:endParaRPr lang="es-EC" sz="1600" noProof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El estudiante no contribuye</a:t>
                      </a:r>
                      <a:r>
                        <a:rPr lang="es-EC" sz="1050" baseline="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voluntariamente </a:t>
                      </a:r>
                      <a:r>
                        <a:rPr lang="es-EC" sz="105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050" baseline="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responde a preguntas en clase</a:t>
                      </a:r>
                      <a:r>
                        <a:rPr lang="es-EC" sz="105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. El estudiante puede</a:t>
                      </a:r>
                      <a:r>
                        <a:rPr lang="es-EC" sz="1050" baseline="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tener </a:t>
                      </a:r>
                      <a:r>
                        <a:rPr lang="es-EC" sz="105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un sentido bajo de responsabilidad personal por el equipo u organización.</a:t>
                      </a:r>
                      <a:endParaRPr lang="es-EC" sz="1600" noProof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822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2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5576"/>
              </p:ext>
            </p:extLst>
          </p:nvPr>
        </p:nvGraphicFramePr>
        <p:xfrm>
          <a:off x="592282" y="0"/>
          <a:ext cx="8032172" cy="5143500"/>
        </p:xfrm>
        <a:graphic>
          <a:graphicData uri="http://schemas.openxmlformats.org/drawingml/2006/table">
            <a:tbl>
              <a:tblPr firstRow="1" firstCol="1" bandRow="1"/>
              <a:tblGrid>
                <a:gridCol w="876083">
                  <a:extLst>
                    <a:ext uri="{9D8B030D-6E8A-4147-A177-3AD203B41FA5}">
                      <a16:colId xmlns="" xmlns:a16="http://schemas.microsoft.com/office/drawing/2014/main" val="2980738881"/>
                    </a:ext>
                  </a:extLst>
                </a:gridCol>
                <a:gridCol w="7156089">
                  <a:extLst>
                    <a:ext uri="{9D8B030D-6E8A-4147-A177-3AD203B41FA5}">
                      <a16:colId xmlns="" xmlns:a16="http://schemas.microsoft.com/office/drawing/2014/main" val="2701910219"/>
                    </a:ext>
                  </a:extLst>
                </a:gridCol>
              </a:tblGrid>
              <a:tr h="145340">
                <a:tc>
                  <a:txBody>
                    <a:bodyPr/>
                    <a:lstStyle/>
                    <a:p>
                      <a:pPr indent="-51435"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Nota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9065"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Descriptors de </a:t>
                      </a:r>
                      <a:r>
                        <a:rPr lang="en-GB" sz="900" b="1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Conducta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9253938"/>
                  </a:ext>
                </a:extLst>
              </a:tr>
              <a:tr h="1199050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Consistentemente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comporta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manera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ejemplar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vinculado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con los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escolares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Siempre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acogedor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educado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respetuoso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Siempre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confiable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cosas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bien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mismo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Muestra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sentido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muy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claro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bien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el mal a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trav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del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habla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acciones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Trata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todos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sus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compañeros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respecto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cuidado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Cuida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sus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pertenencias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siga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muchas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rutinas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instrucciones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apropiadamente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  <a:defRPr/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Complemente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enfocado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atento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cooperativo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ayuda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sus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compañeros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aprender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al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profesor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enseñar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Toma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parte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activa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apropiada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actividades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clase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demostrando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enfoque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determinado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sus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objetivos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428624"/>
                  </a:ext>
                </a:extLst>
              </a:tr>
              <a:tr h="1199050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96315" algn="l"/>
                        </a:tabLst>
                        <a:defRPr/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Consistentemente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comporta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buena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manera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vinculado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con los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escolares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Siempre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acogedor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educado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respetuoso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confiable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puede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aprender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forma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independiente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se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mantiene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Muestra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sentido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claro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bien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el mal 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trav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habla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acciones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Trata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la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mayor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ía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sus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compañeros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clase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respeto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cuidado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Generalmente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cuida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sus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pertenencias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siga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muchas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rutinas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instrucciones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apropiadamente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stá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enfocado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atento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cooperativo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mayoría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tiempo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ayuda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sus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compañeros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aprender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al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profesor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enseñar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Toma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parte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activa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en la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mayor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ía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clases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demostrando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enfoque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determinado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sus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objetivos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9796770"/>
                  </a:ext>
                </a:extLst>
              </a:tr>
              <a:tr h="1053710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Usualmente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comporta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manera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satisfactoria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vinculado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con los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escolares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Usualmente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acogedor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educado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respetuoso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apoyo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puede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aprender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forma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independiente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se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mantiene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Muestra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desarrollo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sentido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bien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el y el mal a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trav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habla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acciones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gu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ía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trata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la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mayoría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compañeros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respeto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cuidado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Puede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cuidar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pertenencias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sigue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ciertas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rutinas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instrucciones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apropiadamente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Ocasionalmente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necesita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apoyo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mantenerse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enfocado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atento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cooperativo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durante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actividades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clases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199702"/>
                  </a:ext>
                </a:extLst>
              </a:tr>
              <a:tr h="773175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Requiere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apoyo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comportarse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forma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satisfactoria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vinculado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los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escolares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veces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causa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interrupciones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aprendizaje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otros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Ocasionalmente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demuestra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comportamiento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irrespetuoso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hacia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otros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estudiantes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adultos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Regularmente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necesita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mantenerse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enfocado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atento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cooperativo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Necesita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intervenci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ón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un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adulto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seguir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rutinas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instrucciones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cuidar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pertenecias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812475"/>
                  </a:ext>
                </a:extLst>
              </a:tr>
              <a:tr h="773175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Requiere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frecuente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apoyo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comportarse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forma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satisfactoria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vinculado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 los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escolares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Constantemente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causa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interrupciones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aprendizaje</a:t>
                      </a:r>
                      <a:r>
                        <a:rPr lang="en-GB" sz="8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baseline="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otros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Demuestra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comportamiento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irrespetuoso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hacia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otros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estudiantes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adultos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Necesita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mantenerse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enfocado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atento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cooperativo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clase</a:t>
                      </a:r>
                      <a:endParaRPr lang="en-GB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6315" algn="l"/>
                        </a:tabLst>
                      </a:pP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Necesita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constante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intervención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un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adulto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seguir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rutinas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instrucciones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cuidar</a:t>
                      </a:r>
                      <a:r>
                        <a:rPr lang="en-GB" sz="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GB" sz="8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pertenecias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4300" marR="5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676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70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80" y="256699"/>
            <a:ext cx="7892388" cy="557689"/>
          </a:xfrm>
        </p:spPr>
        <p:txBody>
          <a:bodyPr/>
          <a:lstStyle/>
          <a:p>
            <a:pPr algn="ctr"/>
            <a:r>
              <a:rPr lang="en-US" b="1" dirty="0" err="1" smtClean="0"/>
              <a:t>Reconocimientos</a:t>
            </a:r>
            <a:r>
              <a:rPr lang="en-US" b="1" dirty="0" smtClean="0"/>
              <a:t> y </a:t>
            </a:r>
            <a:r>
              <a:rPr lang="en-US" b="1" dirty="0" err="1" smtClean="0"/>
              <a:t>Sanciones</a:t>
            </a:r>
            <a:r>
              <a:rPr lang="en-US" b="1" dirty="0" smtClean="0"/>
              <a:t> en BSQ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028700"/>
            <a:ext cx="7886700" cy="3814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claro</a:t>
            </a:r>
            <a:r>
              <a:rPr lang="en-US" dirty="0" smtClean="0"/>
              <a:t> y </a:t>
            </a:r>
            <a:r>
              <a:rPr lang="en-US" dirty="0" err="1" smtClean="0"/>
              <a:t>sencillo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reconocimientos</a:t>
            </a:r>
            <a:r>
              <a:rPr lang="en-US" dirty="0" smtClean="0"/>
              <a:t> y </a:t>
            </a:r>
            <a:r>
              <a:rPr lang="en-US" dirty="0" err="1" smtClean="0"/>
              <a:t>sanciones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comprendido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comunidad</a:t>
            </a:r>
            <a:r>
              <a:rPr lang="en-US" dirty="0" smtClean="0"/>
              <a:t> escolar </a:t>
            </a:r>
            <a:r>
              <a:rPr lang="en-US" dirty="0" err="1" smtClean="0"/>
              <a:t>completa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Criterios</a:t>
            </a:r>
            <a:r>
              <a:rPr lang="en-US" dirty="0" smtClean="0"/>
              <a:t> </a:t>
            </a:r>
            <a:r>
              <a:rPr lang="en-US" dirty="0" err="1" smtClean="0"/>
              <a:t>claros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reconocimientos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promover</a:t>
            </a:r>
            <a:r>
              <a:rPr lang="en-US" dirty="0" smtClean="0"/>
              <a:t> un </a:t>
            </a:r>
            <a:r>
              <a:rPr lang="en-US" dirty="0" err="1" smtClean="0"/>
              <a:t>comportamiento</a:t>
            </a:r>
            <a:r>
              <a:rPr lang="en-US" dirty="0" smtClean="0"/>
              <a:t> </a:t>
            </a:r>
            <a:r>
              <a:rPr lang="en-US" dirty="0" err="1" smtClean="0"/>
              <a:t>positivo</a:t>
            </a:r>
            <a:r>
              <a:rPr lang="en-US" dirty="0" smtClean="0"/>
              <a:t> o </a:t>
            </a:r>
            <a:r>
              <a:rPr lang="en-US" dirty="0" err="1" smtClean="0"/>
              <a:t>asistencia</a:t>
            </a:r>
            <a:r>
              <a:rPr lang="en-US" dirty="0" smtClean="0"/>
              <a:t> y </a:t>
            </a:r>
            <a:r>
              <a:rPr lang="en-US" dirty="0" err="1" smtClean="0"/>
              <a:t>sanciones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r>
              <a:rPr lang="en-US" dirty="0" smtClean="0"/>
              <a:t> al mal </a:t>
            </a:r>
            <a:r>
              <a:rPr lang="en-US" dirty="0" err="1" smtClean="0"/>
              <a:t>comportamiento</a:t>
            </a:r>
            <a:r>
              <a:rPr lang="en-US" dirty="0" smtClean="0"/>
              <a:t>; </a:t>
            </a:r>
          </a:p>
          <a:p>
            <a:r>
              <a:rPr lang="en-US" dirty="0" smtClean="0"/>
              <a:t>Análisis </a:t>
            </a:r>
            <a:r>
              <a:rPr lang="en-US" dirty="0" err="1" smtClean="0"/>
              <a:t>periódico</a:t>
            </a:r>
            <a:r>
              <a:rPr lang="en-US" dirty="0" smtClean="0"/>
              <a:t> del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reconocimientos</a:t>
            </a:r>
            <a:r>
              <a:rPr lang="en-US" dirty="0" smtClean="0"/>
              <a:t> y </a:t>
            </a:r>
            <a:r>
              <a:rPr lang="en-US" dirty="0" err="1" smtClean="0"/>
              <a:t>sanciones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informen</a:t>
            </a:r>
            <a:r>
              <a:rPr lang="en-US" dirty="0" smtClean="0"/>
              <a:t> la </a:t>
            </a:r>
            <a:r>
              <a:rPr lang="en-US" dirty="0" err="1" smtClean="0"/>
              <a:t>práctica</a:t>
            </a:r>
            <a:r>
              <a:rPr lang="en-US" dirty="0" smtClean="0"/>
              <a:t> escolar; </a:t>
            </a:r>
          </a:p>
          <a:p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comunicación</a:t>
            </a:r>
            <a:r>
              <a:rPr lang="en-US" dirty="0" smtClean="0"/>
              <a:t> </a:t>
            </a:r>
            <a:r>
              <a:rPr lang="en-US" dirty="0" err="1" smtClean="0"/>
              <a:t>efectiva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informar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familias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comportamientos</a:t>
            </a:r>
            <a:r>
              <a:rPr lang="en-US" dirty="0" smtClean="0"/>
              <a:t> </a:t>
            </a:r>
            <a:r>
              <a:rPr lang="en-US" dirty="0" err="1" smtClean="0"/>
              <a:t>positivos</a:t>
            </a:r>
            <a:r>
              <a:rPr lang="en-US" dirty="0" smtClean="0"/>
              <a:t> y los </a:t>
            </a:r>
            <a:r>
              <a:rPr lang="en-US" dirty="0" err="1" smtClean="0"/>
              <a:t>momentos</a:t>
            </a:r>
            <a:r>
              <a:rPr lang="en-US" dirty="0" smtClean="0"/>
              <a:t> en </a:t>
            </a:r>
            <a:r>
              <a:rPr lang="en-US" dirty="0" err="1" smtClean="0"/>
              <a:t>que</a:t>
            </a:r>
            <a:r>
              <a:rPr lang="en-US" dirty="0" smtClean="0"/>
              <a:t> no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cumplido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Intercambio</a:t>
            </a:r>
            <a:r>
              <a:rPr lang="en-US" dirty="0" smtClean="0"/>
              <a:t> continuo de </a:t>
            </a:r>
            <a:r>
              <a:rPr lang="en-US" dirty="0" err="1" smtClean="0"/>
              <a:t>técnicas</a:t>
            </a:r>
            <a:r>
              <a:rPr lang="en-US" dirty="0" smtClean="0"/>
              <a:t> de </a:t>
            </a:r>
            <a:r>
              <a:rPr lang="en-US" dirty="0" err="1" smtClean="0"/>
              <a:t>gestión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informar</a:t>
            </a:r>
            <a:r>
              <a:rPr lang="en-US" dirty="0" smtClean="0"/>
              <a:t> al </a:t>
            </a:r>
            <a:r>
              <a:rPr lang="en-US" dirty="0" err="1" smtClean="0"/>
              <a:t>colegio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de </a:t>
            </a:r>
            <a:r>
              <a:rPr lang="en-US" dirty="0" err="1" smtClean="0"/>
              <a:t>capacitación</a:t>
            </a:r>
            <a:r>
              <a:rPr lang="en-US" dirty="0" smtClean="0"/>
              <a:t>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249" cy="8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2" y="250984"/>
            <a:ext cx="8516066" cy="81200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Criterios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el </a:t>
            </a:r>
            <a:r>
              <a:rPr lang="en-US" b="1" dirty="0" err="1" smtClean="0"/>
              <a:t>uso</a:t>
            </a:r>
            <a:r>
              <a:rPr lang="en-US" b="1" dirty="0" smtClean="0"/>
              <a:t> de </a:t>
            </a:r>
            <a:r>
              <a:rPr lang="en-US" b="1" dirty="0" err="1" smtClean="0"/>
              <a:t>reconocimientos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249" cy="85210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47898"/>
              </p:ext>
            </p:extLst>
          </p:nvPr>
        </p:nvGraphicFramePr>
        <p:xfrm>
          <a:off x="291129" y="1028973"/>
          <a:ext cx="8516695" cy="36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6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93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530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Puntos</a:t>
                      </a:r>
                      <a:r>
                        <a:rPr lang="en-US" sz="1400" dirty="0" smtClean="0"/>
                        <a:t> de Casa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Descripción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Respuesta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7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</a:p>
                    <a:p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Premiado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cualquiera</a:t>
                      </a:r>
                      <a:r>
                        <a:rPr lang="en-US" sz="1400" baseline="0" dirty="0" smtClean="0"/>
                        <a:t> de los </a:t>
                      </a:r>
                      <a:r>
                        <a:rPr lang="en-US" sz="1400" baseline="0" dirty="0" err="1" smtClean="0"/>
                        <a:t>abajo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mencionados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durante</a:t>
                      </a:r>
                      <a:r>
                        <a:rPr lang="en-US" sz="1400" baseline="0" dirty="0" smtClean="0"/>
                        <a:t> un </a:t>
                      </a:r>
                      <a:r>
                        <a:rPr lang="en-US" sz="1400" baseline="0" dirty="0" err="1" smtClean="0"/>
                        <a:t>módulo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Registro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iSAMS</a:t>
                      </a:r>
                      <a:r>
                        <a:rPr lang="en-US" sz="1400" baseline="0" dirty="0" smtClean="0"/>
                        <a:t> y </a:t>
                      </a:r>
                      <a:r>
                        <a:rPr lang="en-US" sz="1400" baseline="0" dirty="0" err="1" smtClean="0"/>
                        <a:t>envío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certificado</a:t>
                      </a:r>
                      <a:r>
                        <a:rPr lang="en-US" sz="1400" baseline="0" dirty="0" smtClean="0"/>
                        <a:t> a casa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75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Demuestra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valores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escolares</a:t>
                      </a:r>
                      <a:r>
                        <a:rPr lang="en-US" sz="1400" dirty="0" smtClean="0"/>
                        <a:t> y </a:t>
                      </a:r>
                      <a:r>
                        <a:rPr lang="en-US" sz="1400" dirty="0" err="1" smtClean="0"/>
                        <a:t>valores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clases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constantemente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Excelente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trabajo</a:t>
                      </a:r>
                      <a:r>
                        <a:rPr lang="en-US" sz="1400" baseline="0" dirty="0" smtClean="0"/>
                        <a:t> 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clase</a:t>
                      </a:r>
                      <a:r>
                        <a:rPr lang="en-US" sz="1400" dirty="0" smtClean="0"/>
                        <a:t> / </a:t>
                      </a:r>
                      <a:r>
                        <a:rPr lang="en-US" sz="1400" dirty="0" err="1" smtClean="0"/>
                        <a:t>tareas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constantemente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Registro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iSAMS</a:t>
                      </a:r>
                      <a:r>
                        <a:rPr lang="en-US" sz="1400" baseline="0" dirty="0" smtClean="0"/>
                        <a:t> y </a:t>
                      </a:r>
                      <a:r>
                        <a:rPr lang="en-US" sz="1400" baseline="0" dirty="0" err="1" smtClean="0"/>
                        <a:t>envío</a:t>
                      </a:r>
                      <a:r>
                        <a:rPr lang="en-US" sz="1400" baseline="0" dirty="0" smtClean="0"/>
                        <a:t> de postal a padres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23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Demuestra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valores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escolares</a:t>
                      </a:r>
                      <a:r>
                        <a:rPr lang="en-US" sz="1400" dirty="0" smtClean="0"/>
                        <a:t> y </a:t>
                      </a:r>
                      <a:r>
                        <a:rPr lang="en-US" sz="1400" dirty="0" err="1" smtClean="0"/>
                        <a:t>valores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clases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varias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veces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Excelente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trabajo</a:t>
                      </a:r>
                      <a:r>
                        <a:rPr lang="en-US" sz="1400" baseline="0" dirty="0" smtClean="0"/>
                        <a:t> 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clase</a:t>
                      </a:r>
                      <a:r>
                        <a:rPr lang="en-US" sz="1400" dirty="0" smtClean="0"/>
                        <a:t> / </a:t>
                      </a:r>
                      <a:r>
                        <a:rPr lang="en-US" sz="1400" dirty="0" err="1" smtClean="0"/>
                        <a:t>tareas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Registro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iSAMS</a:t>
                      </a:r>
                      <a:r>
                        <a:rPr lang="en-US" sz="1400" baseline="0" dirty="0" smtClean="0"/>
                        <a:t> y </a:t>
                      </a:r>
                      <a:r>
                        <a:rPr lang="en-US" sz="1400" baseline="0" dirty="0" err="1" smtClean="0"/>
                        <a:t>envío</a:t>
                      </a:r>
                      <a:r>
                        <a:rPr lang="en-US" sz="1400" baseline="0" dirty="0" smtClean="0"/>
                        <a:t> de email a padres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9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Demuestra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valores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escolares</a:t>
                      </a:r>
                      <a:r>
                        <a:rPr lang="en-US" sz="1400" dirty="0" smtClean="0"/>
                        <a:t> y </a:t>
                      </a:r>
                      <a:r>
                        <a:rPr lang="en-US" sz="1400" dirty="0" err="1" smtClean="0"/>
                        <a:t>valores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clases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Buen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trabajo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clase</a:t>
                      </a:r>
                      <a:r>
                        <a:rPr lang="en-US" sz="1400" dirty="0" smtClean="0"/>
                        <a:t> / </a:t>
                      </a:r>
                      <a:r>
                        <a:rPr lang="en-US" sz="1400" dirty="0" err="1" smtClean="0"/>
                        <a:t>tareas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Registro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iSAMS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23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Demuestra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valores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escolares</a:t>
                      </a:r>
                      <a:r>
                        <a:rPr lang="en-US" sz="1400" dirty="0" smtClean="0"/>
                        <a:t> y </a:t>
                      </a:r>
                      <a:r>
                        <a:rPr lang="en-US" sz="1400" dirty="0" err="1" smtClean="0"/>
                        <a:t>valores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clases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Buen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trabajo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clase</a:t>
                      </a:r>
                      <a:r>
                        <a:rPr lang="en-US" sz="1400" dirty="0" smtClean="0"/>
                        <a:t> / </a:t>
                      </a:r>
                      <a:r>
                        <a:rPr lang="en-US" sz="1400" dirty="0" err="1" smtClean="0"/>
                        <a:t>tareas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Registro</a:t>
                      </a:r>
                      <a:r>
                        <a:rPr lang="en-US" sz="1400" dirty="0" smtClean="0"/>
                        <a:t> en </a:t>
                      </a:r>
                      <a:r>
                        <a:rPr lang="en-US" sz="1400" dirty="0" err="1" smtClean="0"/>
                        <a:t>iSAMS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57532" y="4756432"/>
            <a:ext cx="3283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Bronce</a:t>
            </a:r>
            <a:r>
              <a:rPr lang="en-US" sz="1050" dirty="0" smtClean="0"/>
              <a:t> </a:t>
            </a:r>
            <a:r>
              <a:rPr lang="mr-IN" sz="1050" dirty="0"/>
              <a:t>–</a:t>
            </a:r>
            <a:r>
              <a:rPr lang="en-US" sz="1050" dirty="0"/>
              <a:t> 50, </a:t>
            </a:r>
            <a:r>
              <a:rPr lang="en-US" sz="1050" dirty="0" smtClean="0"/>
              <a:t>Plata </a:t>
            </a:r>
            <a:r>
              <a:rPr lang="mr-IN" sz="1050" dirty="0"/>
              <a:t>–</a:t>
            </a:r>
            <a:r>
              <a:rPr lang="en-US" sz="1050" dirty="0"/>
              <a:t> 100, </a:t>
            </a:r>
            <a:r>
              <a:rPr lang="en-US" sz="1050" dirty="0" smtClean="0"/>
              <a:t>Oro </a:t>
            </a:r>
            <a:r>
              <a:rPr lang="mr-IN" sz="1050" dirty="0"/>
              <a:t>–</a:t>
            </a:r>
            <a:r>
              <a:rPr lang="en-US" sz="1050" dirty="0"/>
              <a:t> 150, </a:t>
            </a:r>
            <a:r>
              <a:rPr lang="en-US" sz="1050" dirty="0" err="1" smtClean="0"/>
              <a:t>Platino</a:t>
            </a:r>
            <a:r>
              <a:rPr lang="en-US" sz="1050" dirty="0" smtClean="0"/>
              <a:t> </a:t>
            </a:r>
            <a:r>
              <a:rPr lang="en-US" sz="1050" dirty="0"/>
              <a:t>- 200</a:t>
            </a:r>
          </a:p>
        </p:txBody>
      </p:sp>
    </p:spTree>
    <p:extLst>
      <p:ext uri="{BB962C8B-B14F-4D97-AF65-F5344CB8AC3E}">
        <p14:creationId xmlns:p14="http://schemas.microsoft.com/office/powerpoint/2010/main" val="25051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249" cy="8521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887" y="153687"/>
            <a:ext cx="8391332" cy="69842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Criterios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el </a:t>
            </a:r>
            <a:r>
              <a:rPr lang="en-US" b="1" dirty="0" err="1" smtClean="0"/>
              <a:t>uso</a:t>
            </a:r>
            <a:r>
              <a:rPr lang="en-US" b="1" dirty="0" smtClean="0"/>
              <a:t> de </a:t>
            </a:r>
            <a:r>
              <a:rPr lang="en-US" b="1" dirty="0" err="1" smtClean="0"/>
              <a:t>sanciones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78501"/>
              </p:ext>
            </p:extLst>
          </p:nvPr>
        </p:nvGraphicFramePr>
        <p:xfrm>
          <a:off x="394335" y="782665"/>
          <a:ext cx="8392477" cy="42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1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0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364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Nivel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Comportamiento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Respuesta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35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</a:t>
                      </a:r>
                    </a:p>
                    <a:p>
                      <a:endParaRPr lang="en-US" sz="13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Repetición</a:t>
                      </a:r>
                      <a:r>
                        <a:rPr lang="en-US" sz="1300" dirty="0" smtClean="0"/>
                        <a:t> de</a:t>
                      </a:r>
                      <a:r>
                        <a:rPr lang="en-US" sz="1300" baseline="0" dirty="0" smtClean="0"/>
                        <a:t> L4</a:t>
                      </a:r>
                      <a:endParaRPr lang="en-US" sz="13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Incumplimiento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valores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llevando</a:t>
                      </a:r>
                      <a:r>
                        <a:rPr lang="en-US" sz="1300" baseline="0" dirty="0" smtClean="0"/>
                        <a:t> al </a:t>
                      </a:r>
                      <a:r>
                        <a:rPr lang="en-US" sz="1300" baseline="0" dirty="0" err="1" smtClean="0"/>
                        <a:t>daño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otros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Enviado</a:t>
                      </a:r>
                      <a:r>
                        <a:rPr lang="en-US" sz="1300" dirty="0" smtClean="0"/>
                        <a:t> a MM</a:t>
                      </a:r>
                      <a:r>
                        <a:rPr lang="en-US" sz="1300" baseline="0" dirty="0" smtClean="0"/>
                        <a:t> – </a:t>
                      </a:r>
                      <a:r>
                        <a:rPr lang="en-US" sz="1300" baseline="0" dirty="0" err="1" smtClean="0"/>
                        <a:t>referido</a:t>
                      </a:r>
                      <a:r>
                        <a:rPr lang="en-US" sz="1300" baseline="0" dirty="0" smtClean="0"/>
                        <a:t> a EN</a:t>
                      </a:r>
                    </a:p>
                    <a:p>
                      <a:r>
                        <a:rPr lang="en-US" sz="1300" baseline="0" dirty="0" err="1" smtClean="0"/>
                        <a:t>Ingreso</a:t>
                      </a:r>
                      <a:r>
                        <a:rPr lang="en-US" sz="1300" baseline="0" dirty="0" smtClean="0"/>
                        <a:t> en </a:t>
                      </a:r>
                      <a:r>
                        <a:rPr lang="en-US" sz="1300" baseline="0" dirty="0" err="1" smtClean="0"/>
                        <a:t>iSAMS</a:t>
                      </a:r>
                      <a:endParaRPr lang="en-US" sz="1300" baseline="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Reunión</a:t>
                      </a:r>
                      <a:r>
                        <a:rPr lang="en-US" sz="1300" dirty="0" smtClean="0"/>
                        <a:t> con padres/</a:t>
                      </a:r>
                      <a:r>
                        <a:rPr lang="en-US" sz="1300" dirty="0" err="1" smtClean="0"/>
                        <a:t>suspensión</a:t>
                      </a:r>
                      <a:r>
                        <a:rPr lang="en-US" sz="1300" baseline="0" dirty="0" smtClean="0"/>
                        <a:t> /</a:t>
                      </a:r>
                      <a:r>
                        <a:rPr lang="en-US" sz="1300" baseline="0" dirty="0" err="1" smtClean="0"/>
                        <a:t>posible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exclusión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35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baseline="0" dirty="0" err="1" smtClean="0"/>
                        <a:t>Repetición</a:t>
                      </a:r>
                      <a:r>
                        <a:rPr lang="en-US" sz="1300" baseline="0" dirty="0" smtClean="0"/>
                        <a:t> de L3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err="1" smtClean="0"/>
                        <a:t>Persistente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incumplimiento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valores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escolares</a:t>
                      </a:r>
                      <a:endParaRPr lang="en-US" sz="1300" dirty="0" smtClean="0"/>
                    </a:p>
                    <a:p>
                      <a:endParaRPr lang="en-US" sz="1300" baseline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Enviar</a:t>
                      </a:r>
                      <a:r>
                        <a:rPr lang="en-US" sz="1300" dirty="0" smtClean="0"/>
                        <a:t> a MM</a:t>
                      </a:r>
                    </a:p>
                    <a:p>
                      <a:r>
                        <a:rPr lang="en-US" sz="1300" dirty="0" err="1" smtClean="0"/>
                        <a:t>Ingreso</a:t>
                      </a:r>
                      <a:r>
                        <a:rPr lang="en-US" sz="1300" dirty="0" smtClean="0"/>
                        <a:t> en </a:t>
                      </a:r>
                      <a:r>
                        <a:rPr lang="en-US" sz="1300" dirty="0" err="1" smtClean="0"/>
                        <a:t>iSAMS</a:t>
                      </a:r>
                      <a:endParaRPr lang="en-US" sz="1300" dirty="0" smtClean="0"/>
                    </a:p>
                    <a:p>
                      <a:r>
                        <a:rPr lang="en-US" sz="1300" dirty="0" err="1" smtClean="0"/>
                        <a:t>Reunión</a:t>
                      </a:r>
                      <a:r>
                        <a:rPr lang="en-US" sz="1300" dirty="0" smtClean="0"/>
                        <a:t> con padres/</a:t>
                      </a:r>
                      <a:r>
                        <a:rPr lang="en-US" sz="1300" dirty="0" err="1" smtClean="0"/>
                        <a:t>posible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suspensión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35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Repetición</a:t>
                      </a:r>
                      <a:r>
                        <a:rPr lang="en-US" sz="1300" dirty="0" smtClean="0"/>
                        <a:t> de L2</a:t>
                      </a:r>
                    </a:p>
                    <a:p>
                      <a:r>
                        <a:rPr lang="en-US" sz="1300" dirty="0" err="1" smtClean="0"/>
                        <a:t>Incumplimiento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valores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escolares</a:t>
                      </a:r>
                      <a:r>
                        <a:rPr lang="en-US" sz="1300" baseline="0" dirty="0" smtClean="0"/>
                        <a:t> </a:t>
                      </a:r>
                      <a:endParaRPr lang="en-US" sz="13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Remove to buddy class</a:t>
                      </a:r>
                    </a:p>
                    <a:p>
                      <a:r>
                        <a:rPr lang="en-US" sz="1300" dirty="0" err="1" smtClean="0"/>
                        <a:t>Ingreso</a:t>
                      </a:r>
                      <a:r>
                        <a:rPr lang="en-US" sz="1300" dirty="0" smtClean="0"/>
                        <a:t> en on </a:t>
                      </a:r>
                      <a:r>
                        <a:rPr lang="en-US" sz="1300" dirty="0" err="1" smtClean="0"/>
                        <a:t>iSAMS</a:t>
                      </a:r>
                      <a:endParaRPr lang="en-US" sz="1300" dirty="0" smtClean="0"/>
                    </a:p>
                    <a:p>
                      <a:r>
                        <a:rPr lang="en-US" sz="1300" dirty="0" smtClean="0"/>
                        <a:t>Email a padres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935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Repetición</a:t>
                      </a:r>
                      <a:r>
                        <a:rPr lang="en-US" sz="1300" dirty="0" smtClean="0"/>
                        <a:t> de L1</a:t>
                      </a:r>
                    </a:p>
                    <a:p>
                      <a:r>
                        <a:rPr lang="en-US" sz="1300" dirty="0" err="1" smtClean="0"/>
                        <a:t>Incumplimiento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valores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escolares</a:t>
                      </a:r>
                      <a:r>
                        <a:rPr lang="en-US" sz="1300" baseline="0" dirty="0" smtClean="0"/>
                        <a:t> o </a:t>
                      </a:r>
                      <a:r>
                        <a:rPr lang="en-US" sz="1300" baseline="0" dirty="0" err="1" smtClean="0"/>
                        <a:t>valores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clase</a:t>
                      </a:r>
                      <a:endParaRPr lang="en-US" sz="13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Ingreso</a:t>
                      </a:r>
                      <a:r>
                        <a:rPr lang="en-US" sz="1300" baseline="0" dirty="0" smtClean="0"/>
                        <a:t> e</a:t>
                      </a:r>
                      <a:r>
                        <a:rPr lang="en-US" sz="1300" dirty="0" smtClean="0"/>
                        <a:t>n </a:t>
                      </a:r>
                      <a:r>
                        <a:rPr lang="en-US" sz="1300" dirty="0" err="1" smtClean="0"/>
                        <a:t>iSAMS</a:t>
                      </a:r>
                      <a:r>
                        <a:rPr lang="en-US" sz="1300" dirty="0" smtClean="0"/>
                        <a:t> y </a:t>
                      </a:r>
                      <a:r>
                        <a:rPr lang="en-US" sz="1300" dirty="0" err="1" smtClean="0"/>
                        <a:t>disusión</a:t>
                      </a:r>
                      <a:endParaRPr lang="en-US" sz="13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83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Repetición</a:t>
                      </a:r>
                      <a:r>
                        <a:rPr lang="en-US" sz="1300" dirty="0" smtClean="0"/>
                        <a:t> de </a:t>
                      </a:r>
                      <a:r>
                        <a:rPr lang="en-US" sz="1300" dirty="0" err="1" smtClean="0"/>
                        <a:t>recordatorios</a:t>
                      </a:r>
                      <a:endParaRPr lang="en-US" sz="1300" dirty="0" smtClean="0"/>
                    </a:p>
                    <a:p>
                      <a:r>
                        <a:rPr lang="en-US" sz="1300" dirty="0" err="1" smtClean="0"/>
                        <a:t>Incumplimiento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valores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escolares</a:t>
                      </a:r>
                      <a:r>
                        <a:rPr lang="en-US" sz="1300" baseline="0" dirty="0" smtClean="0"/>
                        <a:t> o </a:t>
                      </a:r>
                      <a:r>
                        <a:rPr lang="en-US" sz="1300" baseline="0" dirty="0" err="1" smtClean="0"/>
                        <a:t>valores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clase</a:t>
                      </a:r>
                      <a:endParaRPr lang="en-US" sz="13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Ingreso</a:t>
                      </a:r>
                      <a:r>
                        <a:rPr lang="en-US" sz="1300" baseline="0" dirty="0" smtClean="0"/>
                        <a:t> e</a:t>
                      </a:r>
                      <a:r>
                        <a:rPr lang="en-US" sz="1300" dirty="0" smtClean="0"/>
                        <a:t>n </a:t>
                      </a:r>
                      <a:r>
                        <a:rPr lang="en-US" sz="1300" dirty="0" err="1" smtClean="0"/>
                        <a:t>iSAMS</a:t>
                      </a:r>
                      <a:r>
                        <a:rPr lang="en-US" sz="1300" dirty="0" smtClean="0"/>
                        <a:t> y </a:t>
                      </a:r>
                      <a:r>
                        <a:rPr lang="en-US" sz="1300" dirty="0" err="1" smtClean="0"/>
                        <a:t>disusión</a:t>
                      </a:r>
                      <a:endParaRPr lang="en-US" sz="13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935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Comportamiento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fuera</a:t>
                      </a:r>
                      <a:r>
                        <a:rPr lang="en-US" sz="1300" dirty="0" smtClean="0"/>
                        <a:t> de la </a:t>
                      </a:r>
                      <a:r>
                        <a:rPr lang="en-US" sz="1300" dirty="0" err="1" smtClean="0"/>
                        <a:t>tarea</a:t>
                      </a:r>
                      <a:endParaRPr lang="en-US" sz="1300" dirty="0" smtClean="0"/>
                    </a:p>
                    <a:p>
                      <a:r>
                        <a:rPr lang="en-US" sz="1300" baseline="0" dirty="0" err="1" smtClean="0"/>
                        <a:t>Comportamiento</a:t>
                      </a:r>
                      <a:r>
                        <a:rPr lang="en-US" sz="1300" baseline="0" dirty="0" smtClean="0"/>
                        <a:t> inconsiderable</a:t>
                      </a:r>
                    </a:p>
                    <a:p>
                      <a:r>
                        <a:rPr lang="en-US" sz="1300" baseline="0" dirty="0" err="1" smtClean="0"/>
                        <a:t>Incumplimiento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interntarlo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arduamente</a:t>
                      </a:r>
                      <a:endParaRPr lang="en-US" sz="1300" baseline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Recordatorio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gentil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por</a:t>
                      </a:r>
                      <a:r>
                        <a:rPr lang="en-US" sz="1300" baseline="0" dirty="0" smtClean="0"/>
                        <a:t> parte de </a:t>
                      </a:r>
                      <a:r>
                        <a:rPr lang="en-US" sz="1300" baseline="0" dirty="0" err="1" smtClean="0"/>
                        <a:t>cualquier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miembro</a:t>
                      </a:r>
                      <a:r>
                        <a:rPr lang="en-US" sz="1300" baseline="0" dirty="0" smtClean="0"/>
                        <a:t> del personal</a:t>
                      </a:r>
                      <a:endParaRPr lang="en-US" sz="13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08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80" y="228124"/>
            <a:ext cx="7892387" cy="99417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Sistema</a:t>
            </a:r>
            <a:r>
              <a:rPr lang="en-US" b="1" dirty="0" smtClean="0"/>
              <a:t> de </a:t>
            </a:r>
            <a:r>
              <a:rPr lang="en-US" b="1" dirty="0" err="1" smtClean="0"/>
              <a:t>premios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clases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En </a:t>
            </a:r>
            <a:r>
              <a:rPr lang="en-US" sz="2200" dirty="0" err="1" smtClean="0"/>
              <a:t>tiempos</a:t>
            </a:r>
            <a:r>
              <a:rPr lang="en-US" sz="2200" dirty="0" smtClean="0"/>
              <a:t> </a:t>
            </a:r>
            <a:r>
              <a:rPr lang="en-US" sz="2200" dirty="0" err="1" smtClean="0"/>
              <a:t>donde</a:t>
            </a:r>
            <a:r>
              <a:rPr lang="en-US" sz="2200" dirty="0" smtClean="0"/>
              <a:t> la </a:t>
            </a:r>
            <a:r>
              <a:rPr lang="en-US" sz="2200" dirty="0" err="1" smtClean="0"/>
              <a:t>clase</a:t>
            </a:r>
            <a:r>
              <a:rPr lang="en-US" sz="2200" dirty="0" smtClean="0"/>
              <a:t> </a:t>
            </a:r>
            <a:r>
              <a:rPr lang="en-US" sz="2200" dirty="0" err="1" smtClean="0"/>
              <a:t>sobresale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grupo</a:t>
            </a:r>
            <a:endParaRPr lang="en-US" sz="2200" dirty="0" smtClean="0"/>
          </a:p>
          <a:p>
            <a:r>
              <a:rPr lang="en-US" sz="2200" dirty="0" smtClean="0"/>
              <a:t>1 </a:t>
            </a:r>
            <a:r>
              <a:rPr lang="en-US" sz="2200" dirty="0" err="1" smtClean="0"/>
              <a:t>canica</a:t>
            </a:r>
            <a:r>
              <a:rPr lang="en-US" sz="2200" dirty="0" smtClean="0"/>
              <a:t> en la olla</a:t>
            </a:r>
          </a:p>
          <a:p>
            <a:r>
              <a:rPr lang="en-US" sz="2200" dirty="0" err="1" smtClean="0"/>
              <a:t>Cuando</a:t>
            </a:r>
            <a:r>
              <a:rPr lang="en-US" sz="2200" dirty="0" smtClean="0"/>
              <a:t> la olla </a:t>
            </a:r>
            <a:r>
              <a:rPr lang="en-US" sz="2200" dirty="0" err="1" smtClean="0"/>
              <a:t>está</a:t>
            </a:r>
            <a:r>
              <a:rPr lang="en-US" sz="2200" dirty="0" smtClean="0"/>
              <a:t> </a:t>
            </a:r>
            <a:r>
              <a:rPr lang="en-US" sz="2200" dirty="0" err="1" smtClean="0"/>
              <a:t>llena</a:t>
            </a:r>
            <a:r>
              <a:rPr lang="en-US" sz="2200" dirty="0" smtClean="0"/>
              <a:t>, la </a:t>
            </a:r>
            <a:r>
              <a:rPr lang="en-US" sz="2200" dirty="0" err="1" smtClean="0"/>
              <a:t>clase</a:t>
            </a:r>
            <a:r>
              <a:rPr lang="en-US" sz="2200" dirty="0" smtClean="0"/>
              <a:t> </a:t>
            </a:r>
            <a:r>
              <a:rPr lang="en-US" sz="2200" dirty="0" err="1" smtClean="0"/>
              <a:t>recibe</a:t>
            </a:r>
            <a:r>
              <a:rPr lang="en-US" sz="2200" dirty="0" smtClean="0"/>
              <a:t> el </a:t>
            </a:r>
            <a:r>
              <a:rPr lang="en-US" sz="2200" dirty="0" err="1" smtClean="0"/>
              <a:t>premio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Lista</a:t>
            </a:r>
            <a:r>
              <a:rPr lang="en-US" sz="2200" dirty="0" smtClean="0"/>
              <a:t> de </a:t>
            </a:r>
            <a:r>
              <a:rPr lang="en-US" sz="2200" dirty="0" err="1" smtClean="0"/>
              <a:t>recompensas</a:t>
            </a:r>
            <a:r>
              <a:rPr lang="en-US" sz="2200" dirty="0" smtClean="0"/>
              <a:t> </a:t>
            </a:r>
            <a:r>
              <a:rPr lang="en-US" sz="2200" dirty="0" err="1" smtClean="0"/>
              <a:t>seleccionada</a:t>
            </a:r>
            <a:r>
              <a:rPr lang="en-US" sz="2200" dirty="0" smtClean="0"/>
              <a:t> de </a:t>
            </a:r>
            <a:r>
              <a:rPr lang="en-US" sz="2200" dirty="0" err="1" smtClean="0"/>
              <a:t>antemano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la </a:t>
            </a:r>
            <a:r>
              <a:rPr lang="en-US" sz="2200" dirty="0" err="1" smtClean="0"/>
              <a:t>clase</a:t>
            </a:r>
            <a:r>
              <a:rPr lang="en-US" sz="2200" dirty="0" smtClean="0"/>
              <a:t>:</a:t>
            </a:r>
          </a:p>
          <a:p>
            <a:pPr marL="342900" lvl="1" indent="0">
              <a:buNone/>
            </a:pPr>
            <a:r>
              <a:rPr lang="en-US" sz="2200" dirty="0" smtClean="0"/>
              <a:t>e.g.</a:t>
            </a:r>
          </a:p>
          <a:p>
            <a:pPr lvl="1"/>
            <a:r>
              <a:rPr lang="en-US" sz="2000" dirty="0" err="1" smtClean="0"/>
              <a:t>Almuerzo</a:t>
            </a:r>
            <a:r>
              <a:rPr lang="en-US" sz="2000" dirty="0" smtClean="0"/>
              <a:t> especial</a:t>
            </a:r>
          </a:p>
          <a:p>
            <a:pPr lvl="1"/>
            <a:r>
              <a:rPr lang="en-US" sz="2000" dirty="0" err="1" smtClean="0"/>
              <a:t>Tarde</a:t>
            </a:r>
            <a:r>
              <a:rPr lang="en-US" sz="2000" dirty="0" smtClean="0"/>
              <a:t> de </a:t>
            </a:r>
            <a:r>
              <a:rPr lang="en-US" sz="2000" dirty="0" err="1" smtClean="0"/>
              <a:t>juegos</a:t>
            </a:r>
            <a:endParaRPr lang="en-US" sz="2000" dirty="0" smtClean="0"/>
          </a:p>
          <a:p>
            <a:pPr lvl="1"/>
            <a:r>
              <a:rPr lang="en-US" sz="2000" dirty="0" err="1" smtClean="0"/>
              <a:t>Visita</a:t>
            </a:r>
            <a:r>
              <a:rPr lang="en-US" sz="2000" dirty="0" smtClean="0"/>
              <a:t> de un </a:t>
            </a:r>
            <a:r>
              <a:rPr lang="en-US" sz="2000" dirty="0" err="1" smtClean="0"/>
              <a:t>orador</a:t>
            </a:r>
            <a:endParaRPr lang="en-US" sz="2000" dirty="0"/>
          </a:p>
          <a:p>
            <a:pPr lvl="1"/>
            <a:r>
              <a:rPr lang="en-US" sz="2000" dirty="0" smtClean="0"/>
              <a:t>Simple </a:t>
            </a:r>
            <a:r>
              <a:rPr lang="en-US" sz="2000" dirty="0" err="1" smtClean="0"/>
              <a:t>pero</a:t>
            </a:r>
            <a:r>
              <a:rPr lang="en-US" sz="2000" dirty="0" smtClean="0"/>
              <a:t> </a:t>
            </a:r>
            <a:r>
              <a:rPr lang="en-US" sz="2000" dirty="0" err="1" smtClean="0"/>
              <a:t>Divertido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249" cy="8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" y="-114301"/>
            <a:ext cx="7554191" cy="5342763"/>
          </a:xfrm>
        </p:spPr>
      </p:pic>
    </p:spTree>
    <p:extLst>
      <p:ext uri="{BB962C8B-B14F-4D97-AF65-F5344CB8AC3E}">
        <p14:creationId xmlns:p14="http://schemas.microsoft.com/office/powerpoint/2010/main" val="255122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99450" y="1578700"/>
            <a:ext cx="4713600" cy="1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422775" y="0"/>
            <a:ext cx="6454500" cy="28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 b="1" dirty="0" smtClean="0">
                <a:latin typeface="Cabin"/>
                <a:ea typeface="Cabin"/>
                <a:cs typeface="Cabin"/>
                <a:sym typeface="Cabin"/>
              </a:rPr>
              <a:t>Resumen</a:t>
            </a:r>
            <a:r>
              <a:rPr lang="en-GB" sz="3600" b="1" dirty="0" smtClean="0">
                <a:latin typeface="Cabin"/>
                <a:ea typeface="Cabin"/>
                <a:cs typeface="Cabin"/>
                <a:sym typeface="Cabin"/>
              </a:rPr>
              <a:t> de la Evaluación</a:t>
            </a:r>
            <a:endParaRPr sz="36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525" y="180183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cpd.rvc.ac.uk/Media/CPD/Page/assessme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2" y="949349"/>
            <a:ext cx="553402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6" y="0"/>
            <a:ext cx="7439891" cy="5261923"/>
          </a:xfrm>
        </p:spPr>
      </p:pic>
    </p:spTree>
    <p:extLst>
      <p:ext uri="{BB962C8B-B14F-4D97-AF65-F5344CB8AC3E}">
        <p14:creationId xmlns:p14="http://schemas.microsoft.com/office/powerpoint/2010/main" val="362838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36" y="-65457"/>
            <a:ext cx="3594082" cy="52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91" y="361898"/>
            <a:ext cx="8520600" cy="572700"/>
          </a:xfrm>
        </p:spPr>
        <p:txBody>
          <a:bodyPr/>
          <a:lstStyle/>
          <a:p>
            <a:r>
              <a:rPr lang="en-GB" dirty="0" err="1" smtClean="0"/>
              <a:t>Alguna</a:t>
            </a:r>
            <a:r>
              <a:rPr lang="en-GB" dirty="0" smtClean="0"/>
              <a:t> </a:t>
            </a:r>
            <a:r>
              <a:rPr lang="en-GB" dirty="0" err="1" smtClean="0"/>
              <a:t>pregunta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1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5" y="264087"/>
            <a:ext cx="8977745" cy="461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C" sz="2000" i="1" dirty="0" smtClean="0">
                <a:latin typeface="Cabin"/>
                <a:ea typeface="Cabin"/>
                <a:cs typeface="Cabin"/>
              </a:rPr>
              <a:t>La evaluación en BSQ proporciona evidencia para guiar la enseñanza y el aprendizaje, así como también la oportunidad para que los estudiantes demuestren y revisen su progreso.</a:t>
            </a:r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GB" sz="1050" dirty="0">
                <a:latin typeface="Cabin"/>
                <a:ea typeface="Cabin"/>
                <a:cs typeface="Cabin"/>
              </a:rPr>
              <a:t> 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GB" sz="2000" b="1" dirty="0" smtClean="0">
                <a:latin typeface="Cabin"/>
                <a:ea typeface="Cabin"/>
                <a:cs typeface="Cabin"/>
              </a:rPr>
              <a:t>OBJETIVOS CLAVE DE LA EVALUACIÓN EN </a:t>
            </a:r>
            <a:r>
              <a:rPr lang="en-GB" sz="2000" b="1" dirty="0">
                <a:latin typeface="Cabin"/>
                <a:ea typeface="Cabin"/>
                <a:cs typeface="Cabin"/>
              </a:rPr>
              <a:t>BSQ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1200" dirty="0" smtClean="0">
              <a:latin typeface="Cabin"/>
              <a:ea typeface="Cabin"/>
              <a:cs typeface="Cabin"/>
            </a:endParaRP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es-EC" sz="1700" dirty="0" smtClean="0">
                <a:latin typeface="Cabin"/>
                <a:ea typeface="Cabin"/>
                <a:cs typeface="Cabin"/>
              </a:rPr>
              <a:t>Utilizar evaluación formativa para comunicar acerca de las necesidades de aprendizaje de todos los estudiantes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es-EC" sz="1700" dirty="0" smtClean="0">
                <a:latin typeface="Cabin"/>
                <a:ea typeface="Cabin"/>
                <a:cs typeface="Cabin"/>
              </a:rPr>
              <a:t>Dar retroalimentación constructiva a los estudiantes de forma que les permita tener un rol activo identificando sus propias necesidades de aprendizaje y cómo progresar.</a:t>
            </a:r>
            <a:endParaRPr lang="es-EC" sz="1700" dirty="0" smtClean="0">
              <a:latin typeface="Arial" panose="020B0604020202020204" pitchFamily="34" charset="0"/>
              <a:ea typeface="Cabin"/>
            </a:endParaRP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es-EC" sz="1700" dirty="0" smtClean="0">
                <a:latin typeface="Cabin"/>
                <a:ea typeface="Cabin"/>
                <a:cs typeface="Cabin"/>
              </a:rPr>
              <a:t>Utilizar un enfoque sistemático para informar a padres de familia acerca del progreso de su(s) hijo(s) y dar consejos en cómo apoyar su aprendizaje en casa.</a:t>
            </a:r>
            <a:endParaRPr lang="es-EC" sz="1700" dirty="0" smtClean="0">
              <a:latin typeface="Arial" panose="020B0604020202020204" pitchFamily="34" charset="0"/>
              <a:ea typeface="Cabin"/>
            </a:endParaRP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es-EC" sz="1700" dirty="0" smtClean="0">
                <a:latin typeface="Cabin"/>
                <a:ea typeface="Cabin"/>
                <a:cs typeface="Cabin"/>
              </a:rPr>
              <a:t>Monitorear y evaluar sistemática y efectivamente el progreso de los estudiantes, tanto individual como escolar, y utilizar los resultados para planificar mejoras.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es-EC" sz="1700" dirty="0" smtClean="0">
                <a:latin typeface="Cabin"/>
                <a:ea typeface="Cabin"/>
                <a:cs typeface="Cabin"/>
              </a:rPr>
              <a:t>Alinearse con el Sistema Ecuatoriano de Evaluación.</a:t>
            </a:r>
            <a:endParaRPr lang="es-EC" sz="17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0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46" y="-37247"/>
            <a:ext cx="8520600" cy="841800"/>
          </a:xfrm>
        </p:spPr>
        <p:txBody>
          <a:bodyPr/>
          <a:lstStyle/>
          <a:p>
            <a:r>
              <a:rPr lang="en-GB" sz="2800" dirty="0" err="1" smtClean="0"/>
              <a:t>Tipos</a:t>
            </a:r>
            <a:r>
              <a:rPr lang="en-GB" sz="2800" dirty="0" smtClean="0"/>
              <a:t> de </a:t>
            </a:r>
            <a:r>
              <a:rPr lang="en-GB" sz="2800" dirty="0" err="1" smtClean="0"/>
              <a:t>Aprendizaje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42" y="695382"/>
            <a:ext cx="8131204" cy="42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219" y="151667"/>
            <a:ext cx="8420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/>
              <a:t>El </a:t>
            </a:r>
            <a:r>
              <a:rPr lang="en-GB" sz="2100" b="1" dirty="0" err="1" smtClean="0"/>
              <a:t>aprendizaje</a:t>
            </a:r>
            <a:r>
              <a:rPr lang="en-GB" sz="2100" b="1" dirty="0" smtClean="0"/>
              <a:t> </a:t>
            </a:r>
            <a:r>
              <a:rPr lang="en-GB" sz="2100" b="1" u="sng" dirty="0" smtClean="0"/>
              <a:t>no</a:t>
            </a:r>
            <a:r>
              <a:rPr lang="en-GB" sz="2100" b="1" dirty="0" smtClean="0"/>
              <a:t> </a:t>
            </a:r>
            <a:r>
              <a:rPr lang="en-GB" sz="2100" b="1" dirty="0" err="1" smtClean="0"/>
              <a:t>es</a:t>
            </a:r>
            <a:r>
              <a:rPr lang="en-GB" sz="2100" b="1" dirty="0" smtClean="0"/>
              <a:t> linear </a:t>
            </a:r>
            <a:r>
              <a:rPr lang="en-GB" sz="2100" b="1" dirty="0"/>
              <a:t>– </a:t>
            </a:r>
            <a:r>
              <a:rPr lang="en-GB" sz="2100" b="1" dirty="0" err="1" smtClean="0"/>
              <a:t>es</a:t>
            </a:r>
            <a:r>
              <a:rPr lang="en-GB" sz="2100" b="1" dirty="0" smtClean="0"/>
              <a:t> </a:t>
            </a:r>
            <a:r>
              <a:rPr lang="en-GB" sz="2100" b="1" dirty="0"/>
              <a:t>liminal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090" y="2154382"/>
            <a:ext cx="789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Aprendizaje</a:t>
            </a:r>
            <a:r>
              <a:rPr lang="en-GB" sz="2400" dirty="0" smtClean="0"/>
              <a:t>  </a:t>
            </a:r>
            <a:r>
              <a:rPr lang="en-GB" sz="2400" dirty="0"/>
              <a:t>----</a:t>
            </a:r>
            <a:r>
              <a:rPr lang="en-GB" sz="2400" dirty="0">
                <a:sym typeface="Wingdings" panose="05000000000000000000" pitchFamily="2" charset="2"/>
              </a:rPr>
              <a:t>  </a:t>
            </a:r>
            <a:r>
              <a:rPr lang="en-GB" sz="2400" dirty="0" err="1" smtClean="0">
                <a:sym typeface="Wingdings" panose="05000000000000000000" pitchFamily="2" charset="2"/>
              </a:rPr>
              <a:t>espacio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en</a:t>
            </a:r>
            <a:r>
              <a:rPr lang="en-GB" sz="2400" dirty="0" smtClean="0">
                <a:sym typeface="Wingdings" panose="05000000000000000000" pitchFamily="2" charset="2"/>
              </a:rPr>
              <a:t> el </a:t>
            </a:r>
            <a:r>
              <a:rPr lang="en-GB" sz="2400" dirty="0" err="1" smtClean="0">
                <a:sym typeface="Wingdings" panose="05000000000000000000" pitchFamily="2" charset="2"/>
              </a:rPr>
              <a:t>medio</a:t>
            </a:r>
            <a:r>
              <a:rPr lang="en-GB" sz="2400" dirty="0" smtClean="0">
                <a:sym typeface="Wingdings" panose="05000000000000000000" pitchFamily="2" charset="2"/>
              </a:rPr>
              <a:t>  </a:t>
            </a:r>
            <a:r>
              <a:rPr lang="en-GB" sz="2400" dirty="0">
                <a:sym typeface="Wingdings" panose="05000000000000000000" pitchFamily="2" charset="2"/>
              </a:rPr>
              <a:t>-- </a:t>
            </a:r>
            <a:r>
              <a:rPr lang="en-GB" sz="2400" dirty="0" err="1" smtClean="0">
                <a:sym typeface="Wingdings" panose="05000000000000000000" pitchFamily="2" charset="2"/>
              </a:rPr>
              <a:t>Aprendido</a:t>
            </a:r>
            <a:endParaRPr lang="en-GB" sz="2400" dirty="0"/>
          </a:p>
        </p:txBody>
      </p:sp>
      <p:sp>
        <p:nvSpPr>
          <p:cNvPr id="8" name="Down Arrow 7"/>
          <p:cNvSpPr/>
          <p:nvPr/>
        </p:nvSpPr>
        <p:spPr>
          <a:xfrm rot="2069568">
            <a:off x="4735437" y="388275"/>
            <a:ext cx="595745" cy="1991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9" name="TextBox 8"/>
          <p:cNvSpPr txBox="1"/>
          <p:nvPr/>
        </p:nvSpPr>
        <p:spPr>
          <a:xfrm>
            <a:off x="101343" y="3390900"/>
            <a:ext cx="908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/>
              <a:t>Fácil</a:t>
            </a:r>
            <a:r>
              <a:rPr lang="en-GB" sz="1800" dirty="0" smtClean="0"/>
              <a:t> (</a:t>
            </a:r>
            <a:r>
              <a:rPr lang="en-GB" sz="1800" dirty="0" err="1" smtClean="0"/>
              <a:t>aprendido</a:t>
            </a:r>
            <a:r>
              <a:rPr lang="en-GB" sz="1800" dirty="0" smtClean="0"/>
              <a:t>)  </a:t>
            </a:r>
            <a:r>
              <a:rPr lang="en-GB" sz="1800" dirty="0"/>
              <a:t>---</a:t>
            </a:r>
            <a:r>
              <a:rPr lang="en-GB" sz="1800" dirty="0">
                <a:sym typeface="Wingdings" panose="05000000000000000000" pitchFamily="2" charset="2"/>
              </a:rPr>
              <a:t>  </a:t>
            </a:r>
            <a:r>
              <a:rPr lang="en-GB" sz="1800" dirty="0" err="1" smtClean="0">
                <a:sym typeface="Wingdings" panose="05000000000000000000" pitchFamily="2" charset="2"/>
              </a:rPr>
              <a:t>Dificultad</a:t>
            </a:r>
            <a:r>
              <a:rPr lang="en-GB" sz="1800" dirty="0" smtClean="0">
                <a:sym typeface="Wingdings" panose="05000000000000000000" pitchFamily="2" charset="2"/>
              </a:rPr>
              <a:t> </a:t>
            </a:r>
            <a:r>
              <a:rPr lang="en-GB" sz="1800" dirty="0" err="1" smtClean="0">
                <a:sym typeface="Wingdings" panose="05000000000000000000" pitchFamily="2" charset="2"/>
              </a:rPr>
              <a:t>deseable</a:t>
            </a:r>
            <a:r>
              <a:rPr lang="en-GB" sz="1800" dirty="0" smtClean="0">
                <a:sym typeface="Wingdings" panose="05000000000000000000" pitchFamily="2" charset="2"/>
              </a:rPr>
              <a:t> </a:t>
            </a:r>
            <a:r>
              <a:rPr lang="en-GB" sz="1800" dirty="0">
                <a:sym typeface="Wingdings" panose="05000000000000000000" pitchFamily="2" charset="2"/>
              </a:rPr>
              <a:t>---  </a:t>
            </a:r>
            <a:r>
              <a:rPr lang="en-GB" sz="1800" dirty="0" err="1" smtClean="0">
                <a:sym typeface="Wingdings" panose="05000000000000000000" pitchFamily="2" charset="2"/>
              </a:rPr>
              <a:t>Difícil</a:t>
            </a:r>
            <a:r>
              <a:rPr lang="en-GB" sz="1800" dirty="0" smtClean="0">
                <a:sym typeface="Wingdings" panose="05000000000000000000" pitchFamily="2" charset="2"/>
              </a:rPr>
              <a:t> (No </a:t>
            </a:r>
            <a:r>
              <a:rPr lang="en-GB" sz="1800" dirty="0" err="1" smtClean="0">
                <a:sym typeface="Wingdings" panose="05000000000000000000" pitchFamily="2" charset="2"/>
              </a:rPr>
              <a:t>aprendido</a:t>
            </a:r>
            <a:r>
              <a:rPr lang="en-GB" sz="1800" dirty="0" smtClean="0">
                <a:sym typeface="Wingdings" panose="05000000000000000000" pitchFamily="2" charset="2"/>
              </a:rPr>
              <a:t> </a:t>
            </a:r>
            <a:r>
              <a:rPr lang="en-GB" sz="1800" dirty="0" err="1" smtClean="0">
                <a:sym typeface="Wingdings" panose="05000000000000000000" pitchFamily="2" charset="2"/>
              </a:rPr>
              <a:t>aún</a:t>
            </a:r>
            <a:r>
              <a:rPr lang="en-GB" sz="1800" dirty="0" smtClean="0">
                <a:sym typeface="Wingdings" panose="05000000000000000000" pitchFamily="2" charset="2"/>
              </a:rPr>
              <a:t>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6719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5" y="183324"/>
            <a:ext cx="8977745" cy="473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b="1" u="sng" dirty="0" err="1" smtClean="0">
                <a:latin typeface="Cabin"/>
                <a:ea typeface="Cabin"/>
                <a:cs typeface="Cabin"/>
              </a:rPr>
              <a:t>Tipos</a:t>
            </a:r>
            <a:r>
              <a:rPr lang="en-GB" sz="2400" b="1" u="sng" dirty="0" smtClean="0">
                <a:latin typeface="Cabin"/>
                <a:ea typeface="Cabin"/>
                <a:cs typeface="Cabin"/>
              </a:rPr>
              <a:t> de Evaluación</a:t>
            </a:r>
          </a:p>
          <a:p>
            <a:pPr>
              <a:lnSpc>
                <a:spcPct val="115000"/>
              </a:lnSpc>
            </a:pPr>
            <a:endParaRPr lang="en-GB" sz="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2400" b="1" dirty="0" err="1" smtClean="0">
                <a:latin typeface="Cabin"/>
                <a:ea typeface="Cabin"/>
                <a:cs typeface="Cabin"/>
              </a:rPr>
              <a:t>Formativa</a:t>
            </a:r>
            <a:r>
              <a:rPr lang="en-GB" sz="2400" b="1" dirty="0" smtClean="0">
                <a:latin typeface="Cabin"/>
                <a:ea typeface="Cabin"/>
                <a:cs typeface="Cabin"/>
              </a:rPr>
              <a:t> (Evaluación para </a:t>
            </a:r>
            <a:r>
              <a:rPr lang="en-GB" sz="2400" b="1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2400" b="1" dirty="0" smtClean="0">
                <a:latin typeface="Cabin"/>
                <a:ea typeface="Cabin"/>
                <a:cs typeface="Cabin"/>
              </a:rPr>
              <a:t>)</a:t>
            </a:r>
          </a:p>
          <a:p>
            <a:pPr>
              <a:lnSpc>
                <a:spcPct val="115000"/>
              </a:lnSpc>
            </a:pPr>
            <a:endParaRPr lang="en-GB" sz="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1900" u="sng" dirty="0" smtClean="0">
                <a:latin typeface="Cabin"/>
                <a:ea typeface="Cabin"/>
                <a:cs typeface="Cabin"/>
              </a:rPr>
              <a:t>Para los </a:t>
            </a:r>
            <a:r>
              <a:rPr lang="en-GB" sz="1900" u="sng" dirty="0" err="1" smtClean="0">
                <a:latin typeface="Cabin"/>
                <a:ea typeface="Cabin"/>
                <a:cs typeface="Cabin"/>
              </a:rPr>
              <a:t>estudiantes</a:t>
            </a:r>
            <a:r>
              <a:rPr lang="en-GB" sz="1900" u="sng" dirty="0" smtClean="0">
                <a:latin typeface="Cabin"/>
                <a:ea typeface="Cabin"/>
                <a:cs typeface="Cabin"/>
              </a:rPr>
              <a:t>: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desarrolla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estudiantes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ambiciosos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entusiastas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con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sed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identificando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donde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necesitan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orientar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sus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necesidades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para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mejorar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.</a:t>
            </a:r>
          </a:p>
          <a:p>
            <a:pPr lvl="0"/>
            <a:endParaRPr lang="en-GB" sz="19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1900" u="sng" dirty="0" smtClean="0">
                <a:latin typeface="Cabin"/>
                <a:ea typeface="Cabin"/>
                <a:cs typeface="Cabin"/>
              </a:rPr>
              <a:t>Para los </a:t>
            </a:r>
            <a:r>
              <a:rPr lang="en-GB" sz="1900" u="sng" dirty="0" err="1" smtClean="0">
                <a:latin typeface="Cabin"/>
                <a:ea typeface="Cabin"/>
                <a:cs typeface="Cabin"/>
              </a:rPr>
              <a:t>profesores</a:t>
            </a:r>
            <a:r>
              <a:rPr lang="en-GB" sz="1900" u="sng" dirty="0" smtClean="0">
                <a:latin typeface="Cabin"/>
                <a:ea typeface="Cabin"/>
                <a:cs typeface="Cabin"/>
              </a:rPr>
              <a:t>: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como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profesionales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reflexivos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, </a:t>
            </a:r>
            <a:r>
              <a:rPr lang="en-GB" sz="1900" dirty="0" err="1">
                <a:latin typeface="Cabin"/>
                <a:ea typeface="Cabin"/>
                <a:cs typeface="Cabin"/>
              </a:rPr>
              <a:t>AfL</a:t>
            </a:r>
            <a:r>
              <a:rPr lang="en-GB" sz="1900" dirty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nos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permite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identificar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qué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conocen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los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esdiantes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qué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necesitan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aprender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.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Nos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apoya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para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proporcionar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el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soporte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o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extensión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apropiados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.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Apoya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nuestra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evaluación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qué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está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funcionando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bien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en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nuestra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enseñanza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qué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necesitaría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ajustarse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.</a:t>
            </a:r>
          </a:p>
          <a:p>
            <a:pPr lvl="0"/>
            <a:endParaRPr lang="en-GB" sz="19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1900" u="sng" dirty="0" smtClean="0">
                <a:latin typeface="Cabin"/>
                <a:ea typeface="Cabin"/>
                <a:cs typeface="Cabin"/>
              </a:rPr>
              <a:t>Para los padres: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nos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proporcionan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información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valiosa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constructiva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para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reportar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a los padres,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brindando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con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una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visión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general de sus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fortalezas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oportunidades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900" dirty="0" err="1" smtClean="0">
                <a:latin typeface="Cabin"/>
                <a:ea typeface="Cabin"/>
                <a:cs typeface="Cabin"/>
              </a:rPr>
              <a:t>mejora</a:t>
            </a:r>
            <a:r>
              <a:rPr lang="en-GB" sz="1900" dirty="0" smtClean="0">
                <a:latin typeface="Cabin"/>
                <a:ea typeface="Cabin"/>
                <a:cs typeface="Cabin"/>
              </a:rPr>
              <a:t>.</a:t>
            </a:r>
            <a:endParaRPr lang="en-GB" sz="1900" dirty="0">
              <a:latin typeface="Cabin"/>
              <a:ea typeface="Cabin"/>
              <a:cs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17702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5" y="183324"/>
            <a:ext cx="8977745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200" b="1" dirty="0" err="1" smtClean="0">
                <a:latin typeface="Cabin"/>
                <a:ea typeface="Cabin"/>
                <a:cs typeface="Cabin"/>
              </a:rPr>
              <a:t>Sumativo</a:t>
            </a:r>
            <a:r>
              <a:rPr lang="en-GB" sz="2200" b="1" dirty="0" smtClean="0">
                <a:latin typeface="Cabin"/>
                <a:ea typeface="Cabin"/>
                <a:cs typeface="Cabin"/>
              </a:rPr>
              <a:t> (</a:t>
            </a:r>
            <a:r>
              <a:rPr lang="en-GB" sz="2200" b="1" dirty="0" err="1" smtClean="0">
                <a:latin typeface="Cabin"/>
                <a:ea typeface="Cabin"/>
                <a:cs typeface="Cabin"/>
              </a:rPr>
              <a:t>Evaluación</a:t>
            </a:r>
            <a:r>
              <a:rPr lang="en-GB" sz="2200" b="1" dirty="0" smtClean="0">
                <a:latin typeface="Cabin"/>
                <a:ea typeface="Cabin"/>
                <a:cs typeface="Cabin"/>
              </a:rPr>
              <a:t> del </a:t>
            </a:r>
            <a:r>
              <a:rPr lang="en-GB" sz="2200" b="1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2200" b="1" dirty="0" smtClean="0">
                <a:latin typeface="Cabin"/>
                <a:ea typeface="Cabin"/>
                <a:cs typeface="Cabin"/>
              </a:rPr>
              <a:t>)</a:t>
            </a:r>
          </a:p>
          <a:p>
            <a:pPr>
              <a:lnSpc>
                <a:spcPct val="115000"/>
              </a:lnSpc>
            </a:pPr>
            <a:endParaRPr lang="en-GB" sz="12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1800" u="sng" dirty="0" smtClean="0">
                <a:latin typeface="Cabin"/>
                <a:ea typeface="Cabin"/>
                <a:cs typeface="Cabin"/>
              </a:rPr>
              <a:t>Para los </a:t>
            </a:r>
            <a:r>
              <a:rPr lang="en-GB" sz="1800" u="sng" dirty="0" err="1" smtClean="0">
                <a:latin typeface="Cabin"/>
                <a:ea typeface="Cabin"/>
                <a:cs typeface="Cabin"/>
              </a:rPr>
              <a:t>estudiantes</a:t>
            </a:r>
            <a:r>
              <a:rPr lang="en-GB" sz="1800" u="sng" dirty="0" smtClean="0">
                <a:latin typeface="Cabin"/>
                <a:ea typeface="Cabin"/>
                <a:cs typeface="Cabin"/>
              </a:rPr>
              <a:t>: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una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oportunidad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para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entender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qué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tan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bien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han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comprendido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retenido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la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información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en un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tema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en particular.</a:t>
            </a:r>
          </a:p>
          <a:p>
            <a:pPr lvl="0"/>
            <a:endParaRPr lang="en-GB" sz="1800" dirty="0" smtClean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1800" u="sng" dirty="0" smtClean="0">
                <a:latin typeface="Cabin"/>
                <a:ea typeface="Cabin"/>
                <a:cs typeface="Cabin"/>
              </a:rPr>
              <a:t>Para los </a:t>
            </a:r>
            <a:r>
              <a:rPr lang="en-GB" sz="1800" u="sng" dirty="0" err="1" smtClean="0">
                <a:latin typeface="Cabin"/>
                <a:ea typeface="Cabin"/>
                <a:cs typeface="Cabin"/>
              </a:rPr>
              <a:t>profesores</a:t>
            </a:r>
            <a:r>
              <a:rPr lang="en-GB" sz="1800" u="sng" dirty="0" smtClean="0">
                <a:latin typeface="Cabin"/>
                <a:ea typeface="Cabin"/>
                <a:cs typeface="Cabin"/>
              </a:rPr>
              <a:t>: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una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oportunidad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para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evaluar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el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del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estudiante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el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impacto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 la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enseñanza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diferentes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conceptos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habilidades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.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Esta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información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apoya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la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planificación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del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futuro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enseñanza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.</a:t>
            </a:r>
          </a:p>
          <a:p>
            <a:pPr lvl="0"/>
            <a:endParaRPr lang="en-GB" sz="1800" dirty="0" smtClean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1800" u="sng" dirty="0" smtClean="0">
                <a:latin typeface="Cabin"/>
                <a:ea typeface="Cabin"/>
                <a:cs typeface="Cabin"/>
              </a:rPr>
              <a:t>Para los padres: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para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resumir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respaldar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la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información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proporcionada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por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la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evaluación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formativa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retroalimentación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.</a:t>
            </a:r>
          </a:p>
          <a:p>
            <a:pPr lvl="0"/>
            <a:endParaRPr lang="en-GB" sz="1800" dirty="0" smtClean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1800" u="sng" dirty="0" smtClean="0">
                <a:latin typeface="Cabin"/>
                <a:ea typeface="Cabin"/>
                <a:cs typeface="Cabin"/>
              </a:rPr>
              <a:t>Para los </a:t>
            </a:r>
            <a:r>
              <a:rPr lang="en-GB" sz="1800" u="sng" dirty="0" err="1" smtClean="0">
                <a:latin typeface="Cabin"/>
                <a:ea typeface="Cabin"/>
                <a:cs typeface="Cabin"/>
              </a:rPr>
              <a:t>líderes</a:t>
            </a:r>
            <a:r>
              <a:rPr lang="en-GB" sz="1800" u="sng" dirty="0" smtClean="0">
                <a:latin typeface="Cabin"/>
                <a:ea typeface="Cabin"/>
                <a:cs typeface="Cabin"/>
              </a:rPr>
              <a:t> del </a:t>
            </a:r>
            <a:r>
              <a:rPr lang="en-GB" sz="1800" u="sng" dirty="0" err="1" smtClean="0">
                <a:latin typeface="Cabin"/>
                <a:ea typeface="Cabin"/>
                <a:cs typeface="Cabin"/>
              </a:rPr>
              <a:t>colegio</a:t>
            </a:r>
            <a:r>
              <a:rPr lang="en-GB" sz="1800" u="sng" dirty="0" smtClean="0">
                <a:latin typeface="Cabin"/>
                <a:ea typeface="Cabin"/>
                <a:cs typeface="Cabin"/>
              </a:rPr>
              <a:t>: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apoyar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verificar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los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criterios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realizados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a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través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evaluaciones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formativas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.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Asistir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en el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monitoreo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del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progreso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logro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individuos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,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clases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,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grados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otros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grupos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identificados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en el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colegio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.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Utilizar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este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análisis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para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redistribuir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recursos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para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cerrar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las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brechas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logros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800" dirty="0" err="1" smtClean="0">
                <a:latin typeface="Cabin"/>
                <a:ea typeface="Cabin"/>
                <a:cs typeface="Cabin"/>
              </a:rPr>
              <a:t>progresos</a:t>
            </a:r>
            <a:r>
              <a:rPr lang="en-GB" sz="1800" dirty="0" smtClean="0">
                <a:latin typeface="Cabin"/>
                <a:ea typeface="Cabin"/>
                <a:cs typeface="Cabin"/>
              </a:rPr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1044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6" y="275575"/>
            <a:ext cx="8735360" cy="461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200" b="1" u="sng" dirty="0" err="1" smtClean="0">
                <a:latin typeface="Cabin"/>
                <a:ea typeface="Cabin"/>
                <a:cs typeface="Cabin"/>
              </a:rPr>
              <a:t>Evaluación</a:t>
            </a:r>
            <a:r>
              <a:rPr lang="en-GB" sz="2200" b="1" u="sng" dirty="0" smtClean="0">
                <a:latin typeface="Cabin"/>
                <a:ea typeface="Cabin"/>
                <a:cs typeface="Cabin"/>
              </a:rPr>
              <a:t> en Early Years</a:t>
            </a:r>
            <a:endParaRPr lang="en-GB" sz="2200" b="1" dirty="0" smtClean="0">
              <a:latin typeface="Cabin"/>
              <a:ea typeface="Cabin"/>
              <a:cs typeface="Cabin"/>
            </a:endParaRPr>
          </a:p>
          <a:p>
            <a:pPr>
              <a:lnSpc>
                <a:spcPct val="115000"/>
              </a:lnSpc>
            </a:pPr>
            <a:endParaRPr lang="en-GB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/>
              <a:buChar char="•"/>
            </a:pPr>
            <a:r>
              <a:rPr lang="en-GB" sz="1600" dirty="0" err="1" smtClean="0">
                <a:latin typeface="Cabin"/>
                <a:ea typeface="Cabin"/>
                <a:cs typeface="Cabin"/>
              </a:rPr>
              <a:t>Evaluación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en </a:t>
            </a:r>
            <a:r>
              <a:rPr lang="en-GB" sz="1600" dirty="0">
                <a:latin typeface="Cabin"/>
                <a:ea typeface="Cabin"/>
                <a:cs typeface="Cabin"/>
              </a:rPr>
              <a:t>Early Years (Nursery 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y </a:t>
            </a:r>
            <a:r>
              <a:rPr lang="en-GB" sz="1600" dirty="0">
                <a:latin typeface="Cabin"/>
                <a:ea typeface="Cabin"/>
                <a:cs typeface="Cabin"/>
              </a:rPr>
              <a:t>Reception)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está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en el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corazón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 la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enseñanza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dentro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del plan de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estudios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 Early </a:t>
            </a:r>
            <a:r>
              <a:rPr lang="en-GB" sz="1600" dirty="0">
                <a:latin typeface="Cabin"/>
                <a:ea typeface="Cabin"/>
                <a:cs typeface="Cabin"/>
              </a:rPr>
              <a:t>Years curriculum. 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La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evaluación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sustenta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la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planificación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,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enseñanza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,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,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progreso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y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logro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.</a:t>
            </a:r>
          </a:p>
          <a:p>
            <a:pPr>
              <a:lnSpc>
                <a:spcPct val="115000"/>
              </a:lnSpc>
            </a:pPr>
            <a:endParaRPr lang="en-GB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/>
              <a:buChar char="•"/>
            </a:pPr>
            <a:r>
              <a:rPr lang="en-GB" sz="1600" dirty="0" smtClean="0">
                <a:latin typeface="Cabin"/>
                <a:ea typeface="Cabin"/>
                <a:cs typeface="Cabin"/>
              </a:rPr>
              <a:t>Los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criterios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sumativos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son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realizados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a los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estudiantes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al final de Nursery y </a:t>
            </a:r>
            <a:r>
              <a:rPr lang="en-GB" sz="1600" dirty="0">
                <a:latin typeface="Cabin"/>
                <a:ea typeface="Cabin"/>
                <a:cs typeface="Cabin"/>
              </a:rPr>
              <a:t>Reception. </a:t>
            </a:r>
            <a:endParaRPr lang="en-GB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1600" dirty="0" smtClean="0">
              <a:latin typeface="Cabin"/>
              <a:ea typeface="Cabin"/>
              <a:cs typeface="Cabin"/>
            </a:endParaRPr>
          </a:p>
          <a:p>
            <a:pPr marL="342900" indent="-342900">
              <a:lnSpc>
                <a:spcPct val="115000"/>
              </a:lnSpc>
              <a:buFont typeface="Arial"/>
              <a:buChar char="•"/>
            </a:pPr>
            <a:r>
              <a:rPr lang="en-GB" sz="1600" dirty="0" smtClean="0">
                <a:latin typeface="Cabin"/>
                <a:ea typeface="Cabin"/>
                <a:cs typeface="Cabin"/>
              </a:rPr>
              <a:t>En </a:t>
            </a:r>
            <a:r>
              <a:rPr lang="en-GB" sz="1600" dirty="0">
                <a:latin typeface="Cabin"/>
                <a:ea typeface="Cabin"/>
                <a:cs typeface="Cabin"/>
              </a:rPr>
              <a:t>Nursery, 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los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criterios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se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emitirán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contra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las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bandas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edades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desarrollo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en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las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17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áreas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. </a:t>
            </a:r>
            <a:endParaRPr lang="en-GB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1600" dirty="0" smtClean="0">
              <a:latin typeface="Cabin"/>
              <a:ea typeface="Cabin"/>
              <a:cs typeface="Cabin"/>
            </a:endParaRPr>
          </a:p>
          <a:p>
            <a:pPr marL="342900" indent="-342900">
              <a:lnSpc>
                <a:spcPct val="115000"/>
              </a:lnSpc>
              <a:buFont typeface="Arial"/>
              <a:buChar char="•"/>
            </a:pPr>
            <a:r>
              <a:rPr lang="en-GB" sz="1600" dirty="0" smtClean="0">
                <a:latin typeface="Cabin"/>
                <a:ea typeface="Cabin"/>
                <a:cs typeface="Cabin"/>
              </a:rPr>
              <a:t>En </a:t>
            </a:r>
            <a:r>
              <a:rPr lang="en-GB" sz="1600" dirty="0">
                <a:latin typeface="Cabin"/>
                <a:ea typeface="Cabin"/>
                <a:cs typeface="Cabin"/>
              </a:rPr>
              <a:t>Reception, 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los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critoerios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 fin de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año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se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emitirán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contra Early </a:t>
            </a:r>
            <a:r>
              <a:rPr lang="en-GB" sz="1600" dirty="0">
                <a:latin typeface="Cabin"/>
                <a:ea typeface="Cabin"/>
                <a:cs typeface="Cabin"/>
              </a:rPr>
              <a:t>Learning Goals 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en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las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17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áreas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aprendizaje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.</a:t>
            </a:r>
            <a:endParaRPr lang="en-GB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1600" b="1" dirty="0" smtClean="0">
              <a:latin typeface="Cabin"/>
              <a:ea typeface="Cabin"/>
              <a:cs typeface="Cabin"/>
            </a:endParaRPr>
          </a:p>
          <a:p>
            <a:pPr marL="342900" indent="-342900">
              <a:lnSpc>
                <a:spcPct val="115000"/>
              </a:lnSpc>
              <a:buFont typeface="Arial"/>
              <a:buChar char="•"/>
            </a:pPr>
            <a:r>
              <a:rPr lang="en-GB" sz="1600" b="1" dirty="0" err="1" smtClean="0">
                <a:latin typeface="Cabin"/>
                <a:ea typeface="Cabin"/>
                <a:cs typeface="Cabin"/>
              </a:rPr>
              <a:t>Sistemas</a:t>
            </a:r>
            <a:r>
              <a:rPr lang="en-GB" sz="1600" b="1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600" b="1" dirty="0" err="1" smtClean="0">
                <a:latin typeface="Cabin"/>
                <a:ea typeface="Cabin"/>
                <a:cs typeface="Cabin"/>
              </a:rPr>
              <a:t>Información</a:t>
            </a:r>
            <a:r>
              <a:rPr lang="en-GB" sz="1600" b="1" dirty="0" smtClean="0">
                <a:latin typeface="Cabin"/>
                <a:ea typeface="Cabin"/>
                <a:cs typeface="Cabin"/>
              </a:rPr>
              <a:t> de </a:t>
            </a:r>
            <a:r>
              <a:rPr lang="en-GB" sz="1600" b="1" dirty="0" err="1" smtClean="0">
                <a:latin typeface="Cabin"/>
                <a:ea typeface="Cabin"/>
                <a:cs typeface="Cabin"/>
              </a:rPr>
              <a:t>Gestión</a:t>
            </a:r>
            <a:r>
              <a:rPr lang="en-GB" sz="1600" b="1" dirty="0" smtClean="0">
                <a:latin typeface="Cabin"/>
                <a:ea typeface="Cabin"/>
                <a:cs typeface="Cabin"/>
              </a:rPr>
              <a:t> </a:t>
            </a:r>
            <a:r>
              <a:rPr lang="en-GB" sz="1600" b="1" dirty="0" err="1" smtClean="0">
                <a:latin typeface="Cabin"/>
                <a:ea typeface="Cabin"/>
                <a:cs typeface="Cabin"/>
              </a:rPr>
              <a:t>Interna</a:t>
            </a:r>
            <a:r>
              <a:rPr lang="en-GB" sz="1600" b="1" dirty="0" smtClean="0">
                <a:latin typeface="Cabin"/>
                <a:ea typeface="Cabin"/>
                <a:cs typeface="Cabin"/>
              </a:rPr>
              <a:t> </a:t>
            </a:r>
            <a:r>
              <a:rPr lang="en-GB" sz="1600" b="1" dirty="0">
                <a:latin typeface="Cabin"/>
                <a:ea typeface="Cabin"/>
                <a:cs typeface="Cabin"/>
              </a:rPr>
              <a:t>- </a:t>
            </a:r>
            <a:r>
              <a:rPr lang="en-GB" sz="1600" dirty="0">
                <a:latin typeface="Cabin"/>
                <a:ea typeface="Cabin"/>
                <a:cs typeface="Cabin"/>
              </a:rPr>
              <a:t>Tapestry: 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El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diario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en </a:t>
            </a:r>
            <a:r>
              <a:rPr lang="en-GB" sz="1600" dirty="0" err="1" smtClean="0">
                <a:latin typeface="Cabin"/>
                <a:ea typeface="Cabin"/>
                <a:cs typeface="Cabin"/>
              </a:rPr>
              <a:t>línea</a:t>
            </a:r>
            <a:r>
              <a:rPr lang="en-GB" sz="1600" dirty="0" smtClean="0">
                <a:latin typeface="Cabin"/>
                <a:ea typeface="Cabin"/>
                <a:cs typeface="Cabin"/>
              </a:rPr>
              <a:t> de Early Years</a:t>
            </a:r>
            <a:endParaRPr lang="en-GB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2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73" y="165348"/>
            <a:ext cx="8530936" cy="480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800" dirty="0" err="1" smtClean="0"/>
              <a:t>Informamos</a:t>
            </a:r>
            <a:r>
              <a:rPr lang="en-GB" sz="2800" dirty="0" smtClean="0"/>
              <a:t> </a:t>
            </a:r>
            <a:r>
              <a:rPr lang="en-GB" sz="2800" dirty="0" err="1" smtClean="0"/>
              <a:t>acerca</a:t>
            </a:r>
            <a:r>
              <a:rPr lang="en-GB" sz="2800" dirty="0" smtClean="0"/>
              <a:t> del </a:t>
            </a:r>
            <a:r>
              <a:rPr lang="en-GB" sz="2800" dirty="0" err="1" smtClean="0"/>
              <a:t>progreso</a:t>
            </a:r>
            <a:r>
              <a:rPr lang="en-GB" sz="2800" dirty="0" smtClean="0"/>
              <a:t> </a:t>
            </a:r>
            <a:r>
              <a:rPr lang="es-ES_tradnl" sz="2800" dirty="0" smtClean="0"/>
              <a:t>y logro de los estudiantes utilizando cuatro descriptores diferentes</a:t>
            </a:r>
            <a:r>
              <a:rPr lang="en" sz="2800" dirty="0" smtClean="0"/>
              <a:t>:</a:t>
            </a:r>
            <a:endParaRPr lang="en" sz="2800" dirty="0"/>
          </a:p>
          <a:p>
            <a:pPr lvl="0" algn="just">
              <a:lnSpc>
                <a:spcPct val="107000"/>
              </a:lnSpc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Ecuadotoriana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del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detallando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logros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pertenecen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</a:pPr>
            <a:endParaRPr lang="en-GB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Descriptor, el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logros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pertenecen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Este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reinicia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académico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en-GB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de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detallando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GB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de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detallando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vinculado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los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escolares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10537</TotalTime>
  <Words>1723</Words>
  <Application>Microsoft Macintosh PowerPoint</Application>
  <PresentationFormat>Presentación en pantalla (16:9)</PresentationFormat>
  <Paragraphs>234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Office Theme</vt:lpstr>
      <vt:lpstr>Presentación de PowerPoint</vt:lpstr>
      <vt:lpstr>Presentación de PowerPoint</vt:lpstr>
      <vt:lpstr>Presentación de PowerPoint</vt:lpstr>
      <vt:lpstr>Tipos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Reconocimientos y Sanciones en BSQ</vt:lpstr>
      <vt:lpstr>Criterios para el uso de reconocimientos</vt:lpstr>
      <vt:lpstr>Criterios para el uso de sanciones</vt:lpstr>
      <vt:lpstr>Sistema de premios para las clases</vt:lpstr>
      <vt:lpstr>Presentación de PowerPoint</vt:lpstr>
      <vt:lpstr>Presentación de PowerPoint</vt:lpstr>
      <vt:lpstr>Presentación de PowerPoint</vt:lpstr>
      <vt:lpstr>Alguna pregunta?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Madden</dc:creator>
  <cp:lastModifiedBy>MacBook Pro</cp:lastModifiedBy>
  <cp:revision>62</cp:revision>
  <dcterms:modified xsi:type="dcterms:W3CDTF">2018-11-25T16:40:48Z</dcterms:modified>
</cp:coreProperties>
</file>