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4"/>
  </p:notesMasterIdLst>
  <p:sldIdLst>
    <p:sldId id="321" r:id="rId2"/>
    <p:sldId id="256" r:id="rId3"/>
    <p:sldId id="299" r:id="rId4"/>
    <p:sldId id="314" r:id="rId5"/>
    <p:sldId id="315" r:id="rId6"/>
    <p:sldId id="300" r:id="rId7"/>
    <p:sldId id="323" r:id="rId8"/>
    <p:sldId id="298" r:id="rId9"/>
    <p:sldId id="281" r:id="rId10"/>
    <p:sldId id="285" r:id="rId11"/>
    <p:sldId id="302" r:id="rId12"/>
    <p:sldId id="304" r:id="rId13"/>
    <p:sldId id="306" r:id="rId14"/>
    <p:sldId id="307" r:id="rId15"/>
    <p:sldId id="308" r:id="rId16"/>
    <p:sldId id="309" r:id="rId17"/>
    <p:sldId id="311" r:id="rId18"/>
    <p:sldId id="313" r:id="rId19"/>
    <p:sldId id="317" r:id="rId20"/>
    <p:sldId id="318" r:id="rId21"/>
    <p:sldId id="319" r:id="rId22"/>
    <p:sldId id="322"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86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921274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74349a34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374349a34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45a510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45a510e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AD6EE87-EBD5-4F12-A48A-63ACA297AC8F}"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38711042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D73815-2707-4475-8F1A-B873CB631BB4}"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1952321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4AFB99-0EAB-4182-AFF8-E214C82A68F6}"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41523036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extLst>
      <p:ext uri="{BB962C8B-B14F-4D97-AF65-F5344CB8AC3E}">
        <p14:creationId xmlns:p14="http://schemas.microsoft.com/office/powerpoint/2010/main" val="148599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65BDD4-DBD0-394D-916F-1782C6910AFD}" type="datetimeFigureOut">
              <a:rPr lang="en-US" smtClean="0"/>
              <a:t>11/25/18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F0F76-F812-7F4F-AE4C-1FFF94BC92E2}" type="slidenum">
              <a:rPr lang="en-US" smtClean="0"/>
              <a:t>‹Nr.›</a:t>
            </a:fld>
            <a:endParaRPr lang="en-US"/>
          </a:p>
        </p:txBody>
      </p:sp>
    </p:spTree>
    <p:extLst>
      <p:ext uri="{BB962C8B-B14F-4D97-AF65-F5344CB8AC3E}">
        <p14:creationId xmlns:p14="http://schemas.microsoft.com/office/powerpoint/2010/main" val="276351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11/25/18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281930212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C6A301-0538-44EC-B09D-202E1042A48B}"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41836538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89574A-8875-45EF-8EA2-3CAA0F7ABC4C}" type="datetimeFigureOut">
              <a:rPr lang="en-US" smtClean="0"/>
              <a:t>11/25/18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8787931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EF4D4C-5367-4C26-9E2B-D8088D7FCA81}" type="datetimeFigureOut">
              <a:rPr lang="en-US" smtClean="0"/>
              <a:t>11/25/18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42286241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11/25/18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281637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112921714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11/25/18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11535193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0298CD5-6C1E-4009-B41F-6DF62E31D3BE}" type="datetimeFigureOut">
              <a:rPr lang="en-US" smtClean="0"/>
              <a:pPr/>
              <a:t>11/25/18</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‹Nr.›</a:t>
            </a:fld>
            <a:endParaRPr lang="en"/>
          </a:p>
        </p:txBody>
      </p:sp>
    </p:spTree>
    <p:extLst>
      <p:ext uri="{BB962C8B-B14F-4D97-AF65-F5344CB8AC3E}">
        <p14:creationId xmlns:p14="http://schemas.microsoft.com/office/powerpoint/2010/main" val="87854486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166255" y="152806"/>
            <a:ext cx="8977745" cy="4744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1"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The British School Quito is a learning community where students, staff and families work together to provide the foundations for academic excellence and personal growth. </a:t>
            </a:r>
            <a:endParaRPr kumimoji="0" lang="en-GB" sz="6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Our Values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We live and learn together with respect and care for each other.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We live and learn with a happy and welcoming attitude to everyone.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We live and learn with an active and determined approach to our ambition.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918" y="3827418"/>
            <a:ext cx="1316083" cy="1316083"/>
          </a:xfrm>
          <a:prstGeom prst="rect">
            <a:avLst/>
          </a:prstGeom>
        </p:spPr>
      </p:pic>
    </p:spTree>
    <p:extLst>
      <p:ext uri="{BB962C8B-B14F-4D97-AF65-F5344CB8AC3E}">
        <p14:creationId xmlns:p14="http://schemas.microsoft.com/office/powerpoint/2010/main" val="2989474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p:nvPr/>
        </p:nvSpPr>
        <p:spPr>
          <a:xfrm>
            <a:off x="173975" y="163125"/>
            <a:ext cx="8775600" cy="395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2400" b="1" dirty="0">
                <a:solidFill>
                  <a:schemeClr val="dk1"/>
                </a:solidFill>
                <a:latin typeface="Cabin"/>
                <a:ea typeface="Cabin"/>
                <a:cs typeface="Cabin"/>
                <a:sym typeface="Cabin"/>
              </a:rPr>
              <a:t>Ecuadorian Grading System</a:t>
            </a:r>
            <a:endParaRPr sz="2400" b="1" dirty="0">
              <a:solidFill>
                <a:schemeClr val="dk1"/>
              </a:solidFill>
              <a:latin typeface="Cabin"/>
              <a:ea typeface="Cabin"/>
              <a:cs typeface="Cabin"/>
              <a:sym typeface="Cabin"/>
            </a:endParaRPr>
          </a:p>
          <a:p>
            <a:pPr marL="0" lvl="0" indent="0" algn="l" rtl="0">
              <a:lnSpc>
                <a:spcPct val="115000"/>
              </a:lnSpc>
              <a:spcBef>
                <a:spcPts val="0"/>
              </a:spcBef>
              <a:spcAft>
                <a:spcPts val="0"/>
              </a:spcAft>
              <a:buClr>
                <a:srgbClr val="000000"/>
              </a:buClr>
              <a:buSzPts val="1100"/>
              <a:buFont typeface="Arial"/>
              <a:buNone/>
            </a:pPr>
            <a:endParaRPr sz="2400" b="1" dirty="0">
              <a:solidFill>
                <a:schemeClr val="dk1"/>
              </a:solidFill>
              <a:latin typeface="Cabin"/>
              <a:ea typeface="Cabin"/>
              <a:cs typeface="Cabin"/>
              <a:sym typeface="Cabin"/>
            </a:endParaRPr>
          </a:p>
          <a:p>
            <a:pPr marL="457200" lvl="0" indent="-381000" algn="l" rtl="0">
              <a:lnSpc>
                <a:spcPct val="115000"/>
              </a:lnSpc>
              <a:spcBef>
                <a:spcPts val="0"/>
              </a:spcBef>
              <a:spcAft>
                <a:spcPts val="0"/>
              </a:spcAft>
              <a:buClr>
                <a:schemeClr val="dk1"/>
              </a:buClr>
              <a:buSzPts val="2400"/>
              <a:buFont typeface="Cabin"/>
              <a:buChar char="●"/>
            </a:pPr>
            <a:r>
              <a:rPr lang="en" sz="2400" dirty="0">
                <a:solidFill>
                  <a:schemeClr val="dk1"/>
                </a:solidFill>
                <a:latin typeface="Cabin"/>
                <a:ea typeface="Cabin"/>
                <a:cs typeface="Cabin"/>
                <a:sym typeface="Cabin"/>
              </a:rPr>
              <a:t>Children are graded numerically from 1-10 in Ecuador.</a:t>
            </a:r>
            <a:endParaRPr sz="2400" dirty="0">
              <a:solidFill>
                <a:schemeClr val="dk1"/>
              </a:solidFill>
              <a:latin typeface="Cabin"/>
              <a:ea typeface="Cabin"/>
              <a:cs typeface="Cabin"/>
              <a:sym typeface="Cabin"/>
            </a:endParaRPr>
          </a:p>
          <a:p>
            <a:pPr marL="457200" lvl="0" indent="-381000" algn="l" rtl="0">
              <a:lnSpc>
                <a:spcPct val="115000"/>
              </a:lnSpc>
              <a:spcBef>
                <a:spcPts val="0"/>
              </a:spcBef>
              <a:spcAft>
                <a:spcPts val="0"/>
              </a:spcAft>
              <a:buClr>
                <a:schemeClr val="dk1"/>
              </a:buClr>
              <a:buSzPts val="2400"/>
              <a:buFont typeface="Cabin"/>
              <a:buChar char="●"/>
            </a:pPr>
            <a:r>
              <a:rPr lang="en" sz="2400" dirty="0">
                <a:solidFill>
                  <a:schemeClr val="dk1"/>
                </a:solidFill>
                <a:latin typeface="Cabin"/>
                <a:ea typeface="Cabin"/>
                <a:cs typeface="Cabin"/>
                <a:sym typeface="Cabin"/>
              </a:rPr>
              <a:t>It is extremely unusual for children to be graded below a 6.</a:t>
            </a:r>
            <a:endParaRPr sz="2400" dirty="0">
              <a:solidFill>
                <a:schemeClr val="dk1"/>
              </a:solidFill>
              <a:latin typeface="Cabin"/>
              <a:ea typeface="Cabin"/>
              <a:cs typeface="Cabin"/>
              <a:sym typeface="Cabin"/>
            </a:endParaRPr>
          </a:p>
          <a:p>
            <a:pPr marL="457200" lvl="0" indent="-381000" algn="l" rtl="0">
              <a:lnSpc>
                <a:spcPct val="115000"/>
              </a:lnSpc>
              <a:spcBef>
                <a:spcPts val="0"/>
              </a:spcBef>
              <a:spcAft>
                <a:spcPts val="0"/>
              </a:spcAft>
              <a:buClr>
                <a:schemeClr val="dk1"/>
              </a:buClr>
              <a:buSzPts val="2400"/>
              <a:buFont typeface="Cabin"/>
              <a:buChar char="●"/>
            </a:pPr>
            <a:r>
              <a:rPr lang="en" sz="2400" dirty="0">
                <a:solidFill>
                  <a:schemeClr val="dk1"/>
                </a:solidFill>
                <a:latin typeface="Cabin"/>
                <a:ea typeface="Cabin"/>
                <a:cs typeface="Cabin"/>
                <a:sym typeface="Cabin"/>
              </a:rPr>
              <a:t>The system is more holistic and is based on progress and attitude.</a:t>
            </a:r>
            <a:endParaRPr sz="2400" dirty="0">
              <a:solidFill>
                <a:schemeClr val="dk1"/>
              </a:solidFill>
              <a:latin typeface="Cabin"/>
              <a:ea typeface="Cabin"/>
              <a:cs typeface="Cabin"/>
              <a:sym typeface="Cabin"/>
            </a:endParaRPr>
          </a:p>
          <a:p>
            <a:pPr marL="457200" lvl="0" indent="-381000" algn="l" rtl="0">
              <a:lnSpc>
                <a:spcPct val="115000"/>
              </a:lnSpc>
              <a:spcBef>
                <a:spcPts val="0"/>
              </a:spcBef>
              <a:spcAft>
                <a:spcPts val="0"/>
              </a:spcAft>
              <a:buClr>
                <a:schemeClr val="dk1"/>
              </a:buClr>
              <a:buSzPts val="2400"/>
              <a:buFont typeface="Cabin"/>
              <a:buChar char="●"/>
            </a:pPr>
            <a:r>
              <a:rPr lang="en" sz="2400" dirty="0">
                <a:solidFill>
                  <a:schemeClr val="dk1"/>
                </a:solidFill>
                <a:latin typeface="Cabin"/>
                <a:ea typeface="Cabin"/>
                <a:cs typeface="Cabin"/>
                <a:sym typeface="Cabin"/>
              </a:rPr>
              <a:t>We do not have level descriptors for each </a:t>
            </a:r>
            <a:r>
              <a:rPr lang="en" sz="2400" dirty="0" smtClean="0">
                <a:solidFill>
                  <a:schemeClr val="dk1"/>
                </a:solidFill>
                <a:latin typeface="Cabin"/>
                <a:ea typeface="Cabin"/>
                <a:cs typeface="Cabin"/>
                <a:sym typeface="Cabin"/>
              </a:rPr>
              <a:t>grade but we do have a comparison chart to use.</a:t>
            </a:r>
            <a:endParaRPr sz="2400" b="1"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468" y="10822"/>
            <a:ext cx="8913592" cy="311684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661414137"/>
              </p:ext>
            </p:extLst>
          </p:nvPr>
        </p:nvGraphicFramePr>
        <p:xfrm>
          <a:off x="1204653" y="4167297"/>
          <a:ext cx="6753222" cy="841044"/>
        </p:xfrm>
        <a:graphic>
          <a:graphicData uri="http://schemas.openxmlformats.org/drawingml/2006/table">
            <a:tbl>
              <a:tblPr/>
              <a:tblGrid>
                <a:gridCol w="964746">
                  <a:extLst>
                    <a:ext uri="{9D8B030D-6E8A-4147-A177-3AD203B41FA5}">
                      <a16:colId xmlns:a16="http://schemas.microsoft.com/office/drawing/2014/main" xmlns="" val="2813366063"/>
                    </a:ext>
                  </a:extLst>
                </a:gridCol>
                <a:gridCol w="964746">
                  <a:extLst>
                    <a:ext uri="{9D8B030D-6E8A-4147-A177-3AD203B41FA5}">
                      <a16:colId xmlns:a16="http://schemas.microsoft.com/office/drawing/2014/main" xmlns="" val="2982287743"/>
                    </a:ext>
                  </a:extLst>
                </a:gridCol>
                <a:gridCol w="964746">
                  <a:extLst>
                    <a:ext uri="{9D8B030D-6E8A-4147-A177-3AD203B41FA5}">
                      <a16:colId xmlns:a16="http://schemas.microsoft.com/office/drawing/2014/main" xmlns="" val="181005023"/>
                    </a:ext>
                  </a:extLst>
                </a:gridCol>
                <a:gridCol w="964746">
                  <a:extLst>
                    <a:ext uri="{9D8B030D-6E8A-4147-A177-3AD203B41FA5}">
                      <a16:colId xmlns:a16="http://schemas.microsoft.com/office/drawing/2014/main" xmlns="" val="2261031756"/>
                    </a:ext>
                  </a:extLst>
                </a:gridCol>
                <a:gridCol w="964746">
                  <a:extLst>
                    <a:ext uri="{9D8B030D-6E8A-4147-A177-3AD203B41FA5}">
                      <a16:colId xmlns:a16="http://schemas.microsoft.com/office/drawing/2014/main" xmlns="" val="2074982987"/>
                    </a:ext>
                  </a:extLst>
                </a:gridCol>
                <a:gridCol w="964746">
                  <a:extLst>
                    <a:ext uri="{9D8B030D-6E8A-4147-A177-3AD203B41FA5}">
                      <a16:colId xmlns:a16="http://schemas.microsoft.com/office/drawing/2014/main" xmlns="" val="1086772825"/>
                    </a:ext>
                  </a:extLst>
                </a:gridCol>
                <a:gridCol w="964746">
                  <a:extLst>
                    <a:ext uri="{9D8B030D-6E8A-4147-A177-3AD203B41FA5}">
                      <a16:colId xmlns:a16="http://schemas.microsoft.com/office/drawing/2014/main" xmlns="" val="388329846"/>
                    </a:ext>
                  </a:extLst>
                </a:gridCol>
              </a:tblGrid>
              <a:tr h="309880">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Partial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654487"/>
                  </a:ext>
                </a:extLst>
              </a:tr>
              <a:tr h="466725">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Level Descriptor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Beginning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Beginning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Developing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Developing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Developing + /Secure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Secure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0897650"/>
                  </a:ext>
                </a:extLst>
              </a:tr>
            </a:tbl>
          </a:graphicData>
        </a:graphic>
      </p:graphicFrame>
      <p:sp>
        <p:nvSpPr>
          <p:cNvPr id="6" name="Rectangle 5"/>
          <p:cNvSpPr/>
          <p:nvPr/>
        </p:nvSpPr>
        <p:spPr>
          <a:xfrm>
            <a:off x="508665" y="3096489"/>
            <a:ext cx="8747603" cy="1015663"/>
          </a:xfrm>
          <a:prstGeom prst="rect">
            <a:avLst/>
          </a:prstGeom>
        </p:spPr>
        <p:txBody>
          <a:bodyPr wrap="square">
            <a:spAutoFit/>
          </a:bodyPr>
          <a:lstStyle/>
          <a:p>
            <a:r>
              <a:rPr lang="en-GB" sz="1200" dirty="0" smtClean="0">
                <a:solidFill>
                  <a:srgbClr val="00FF00"/>
                </a:solidFill>
              </a:rPr>
              <a:t>Meeting the expectations/skills for this year group.</a:t>
            </a:r>
          </a:p>
          <a:p>
            <a:r>
              <a:rPr lang="en-GB" sz="1200" dirty="0" smtClean="0">
                <a:solidFill>
                  <a:srgbClr val="008000"/>
                </a:solidFill>
              </a:rPr>
              <a:t>Slightly exceeding </a:t>
            </a:r>
            <a:r>
              <a:rPr lang="en-GB" sz="1200" dirty="0">
                <a:solidFill>
                  <a:srgbClr val="008000"/>
                </a:solidFill>
              </a:rPr>
              <a:t>the expectations/skills for this year group</a:t>
            </a:r>
            <a:r>
              <a:rPr lang="en-GB" sz="1200" dirty="0" smtClean="0">
                <a:solidFill>
                  <a:srgbClr val="008000"/>
                </a:solidFill>
              </a:rPr>
              <a:t>.</a:t>
            </a:r>
            <a:endParaRPr lang="en-GB" sz="1200" dirty="0">
              <a:solidFill>
                <a:srgbClr val="008000"/>
              </a:solidFill>
            </a:endParaRPr>
          </a:p>
          <a:p>
            <a:r>
              <a:rPr lang="en-GB" sz="1200" dirty="0" smtClean="0">
                <a:solidFill>
                  <a:srgbClr val="FFFF00"/>
                </a:solidFill>
              </a:rPr>
              <a:t>Developing the expectations/skills for this year group – may need support.</a:t>
            </a:r>
          </a:p>
          <a:p>
            <a:r>
              <a:rPr lang="en-GB" sz="1200" dirty="0" smtClean="0">
                <a:solidFill>
                  <a:srgbClr val="FF0000"/>
                </a:solidFill>
              </a:rPr>
              <a:t>Significantly below the expectations/skills for this year group, support plan in operation.</a:t>
            </a:r>
            <a:endParaRPr lang="en-GB" sz="1200" dirty="0">
              <a:solidFill>
                <a:srgbClr val="FF0000"/>
              </a:solidFill>
            </a:endParaRPr>
          </a:p>
          <a:p>
            <a:r>
              <a:rPr lang="en-GB" sz="1200" dirty="0" smtClean="0">
                <a:solidFill>
                  <a:srgbClr val="7030A0"/>
                </a:solidFill>
              </a:rPr>
              <a:t>Significantly exceeding the expectations/skills for this </a:t>
            </a:r>
            <a:r>
              <a:rPr lang="en-GB" sz="1200" dirty="0">
                <a:solidFill>
                  <a:srgbClr val="7030A0"/>
                </a:solidFill>
              </a:rPr>
              <a:t>new year </a:t>
            </a:r>
            <a:r>
              <a:rPr lang="en-GB" sz="1200" dirty="0" smtClean="0">
                <a:solidFill>
                  <a:srgbClr val="7030A0"/>
                </a:solidFill>
              </a:rPr>
              <a:t>group, beginning to master the required skills.</a:t>
            </a:r>
            <a:endParaRPr lang="en-GB" sz="1200" dirty="0">
              <a:solidFill>
                <a:srgbClr val="7030A0"/>
              </a:solidFill>
            </a:endParaRPr>
          </a:p>
        </p:txBody>
      </p:sp>
    </p:spTree>
    <p:extLst>
      <p:ext uri="{BB962C8B-B14F-4D97-AF65-F5344CB8AC3E}">
        <p14:creationId xmlns:p14="http://schemas.microsoft.com/office/powerpoint/2010/main" val="5099261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9084" y="2326846"/>
            <a:ext cx="6780596" cy="2370989"/>
          </a:xfrm>
          <a:prstGeom prst="rect">
            <a:avLst/>
          </a:prstGeom>
        </p:spPr>
      </p:pic>
      <p:sp>
        <p:nvSpPr>
          <p:cNvPr id="2" name="TextBox 1"/>
          <p:cNvSpPr txBox="1"/>
          <p:nvPr/>
        </p:nvSpPr>
        <p:spPr>
          <a:xfrm>
            <a:off x="340963" y="464949"/>
            <a:ext cx="8400081" cy="1815882"/>
          </a:xfrm>
          <a:prstGeom prst="rect">
            <a:avLst/>
          </a:prstGeom>
          <a:noFill/>
        </p:spPr>
        <p:txBody>
          <a:bodyPr wrap="square" rtlCol="0">
            <a:spAutoFit/>
          </a:bodyPr>
          <a:lstStyle/>
          <a:p>
            <a:r>
              <a:rPr lang="en-GB" sz="2800" dirty="0" smtClean="0"/>
              <a:t>This arrow demonstrates the progress we hope/expect to see over the year, not in Ecuadorian grades but in the Levels, from Beginning in October through to Secure in June for the ‘average’ student.</a:t>
            </a:r>
            <a:endParaRPr lang="en-GB" sz="2800" dirty="0">
              <a:solidFill>
                <a:srgbClr val="7030A0"/>
              </a:solidFill>
            </a:endParaRPr>
          </a:p>
        </p:txBody>
      </p:sp>
      <p:sp>
        <p:nvSpPr>
          <p:cNvPr id="5" name="Right Arrow 4"/>
          <p:cNvSpPr/>
          <p:nvPr/>
        </p:nvSpPr>
        <p:spPr>
          <a:xfrm rot="1425028">
            <a:off x="2195414" y="3528478"/>
            <a:ext cx="3848297" cy="45988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436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4307508"/>
              </p:ext>
            </p:extLst>
          </p:nvPr>
        </p:nvGraphicFramePr>
        <p:xfrm>
          <a:off x="197427" y="0"/>
          <a:ext cx="8790709" cy="5143500"/>
        </p:xfrm>
        <a:graphic>
          <a:graphicData uri="http://schemas.openxmlformats.org/drawingml/2006/table">
            <a:tbl>
              <a:tblPr firstRow="1" firstCol="1" bandRow="1"/>
              <a:tblGrid>
                <a:gridCol w="569159">
                  <a:extLst>
                    <a:ext uri="{9D8B030D-6E8A-4147-A177-3AD203B41FA5}">
                      <a16:colId xmlns:a16="http://schemas.microsoft.com/office/drawing/2014/main" xmlns="" val="315572831"/>
                    </a:ext>
                  </a:extLst>
                </a:gridCol>
                <a:gridCol w="2685795">
                  <a:extLst>
                    <a:ext uri="{9D8B030D-6E8A-4147-A177-3AD203B41FA5}">
                      <a16:colId xmlns:a16="http://schemas.microsoft.com/office/drawing/2014/main" xmlns="" val="4066034300"/>
                    </a:ext>
                  </a:extLst>
                </a:gridCol>
                <a:gridCol w="2491219">
                  <a:extLst>
                    <a:ext uri="{9D8B030D-6E8A-4147-A177-3AD203B41FA5}">
                      <a16:colId xmlns:a16="http://schemas.microsoft.com/office/drawing/2014/main" xmlns="" val="1346080894"/>
                    </a:ext>
                  </a:extLst>
                </a:gridCol>
                <a:gridCol w="3044536">
                  <a:extLst>
                    <a:ext uri="{9D8B030D-6E8A-4147-A177-3AD203B41FA5}">
                      <a16:colId xmlns:a16="http://schemas.microsoft.com/office/drawing/2014/main" xmlns="" val="3473047053"/>
                    </a:ext>
                  </a:extLst>
                </a:gridCol>
              </a:tblGrid>
              <a:tr h="171450">
                <a:tc>
                  <a:txBody>
                    <a:bodyPr/>
                    <a:lstStyle/>
                    <a:p>
                      <a:pPr marR="36830" algn="ctr">
                        <a:spcAft>
                          <a:spcPts val="0"/>
                        </a:spcAft>
                      </a:pPr>
                      <a:r>
                        <a:rPr lang="en-GB" sz="1100">
                          <a:effectLst/>
                          <a:latin typeface="Arial" panose="020B0604020202020204" pitchFamily="34" charset="0"/>
                          <a:ea typeface="MS Mincho"/>
                          <a:cs typeface="Times New Roman" panose="02020603050405020304" pitchFamily="18" charset="0"/>
                        </a:rPr>
                        <a:t> </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71120" algn="ctr">
                        <a:spcAft>
                          <a:spcPts val="0"/>
                        </a:spcAft>
                      </a:pPr>
                      <a:r>
                        <a:rPr lang="en-GB" sz="1100" b="1" dirty="0">
                          <a:effectLst/>
                          <a:latin typeface="Arial" panose="020B0604020202020204" pitchFamily="34" charset="0"/>
                          <a:ea typeface="MS Mincho"/>
                          <a:cs typeface="Times New Roman" panose="02020603050405020304" pitchFamily="18" charset="0"/>
                        </a:rPr>
                        <a:t>Effort Descriptors</a:t>
                      </a:r>
                      <a:endParaRPr lang="en-GB" sz="1800" dirty="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62250296"/>
                  </a:ext>
                </a:extLst>
              </a:tr>
              <a:tr h="171450">
                <a:tc>
                  <a:txBody>
                    <a:bodyPr/>
                    <a:lstStyle/>
                    <a:p>
                      <a:pPr indent="-51435" algn="ctr">
                        <a:spcAft>
                          <a:spcPts val="0"/>
                        </a:spcAft>
                      </a:pPr>
                      <a:r>
                        <a:rPr lang="en-GB" sz="1100">
                          <a:effectLst/>
                          <a:latin typeface="Arial" panose="020B0604020202020204" pitchFamily="34" charset="0"/>
                          <a:ea typeface="MS Mincho"/>
                          <a:cs typeface="Times New Roman" panose="02020603050405020304" pitchFamily="18" charset="0"/>
                        </a:rPr>
                        <a:t>Grade</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1120" algn="ctr">
                        <a:spcAft>
                          <a:spcPts val="0"/>
                        </a:spcAft>
                      </a:pPr>
                      <a:r>
                        <a:rPr lang="en-GB" sz="1100">
                          <a:effectLst/>
                          <a:latin typeface="Arial" panose="020B0604020202020204" pitchFamily="34" charset="0"/>
                          <a:ea typeface="MS Mincho"/>
                          <a:cs typeface="Times New Roman" panose="02020603050405020304" pitchFamily="18" charset="0"/>
                        </a:rPr>
                        <a:t>Classwork</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Lst>
                      </a:pPr>
                      <a:r>
                        <a:rPr lang="en-GB" sz="1100">
                          <a:effectLst/>
                          <a:latin typeface="Arial" panose="020B0604020202020204" pitchFamily="34" charset="0"/>
                          <a:ea typeface="MS Mincho"/>
                          <a:cs typeface="Times New Roman" panose="02020603050405020304" pitchFamily="18" charset="0"/>
                        </a:rPr>
                        <a:t>Homework</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1120" algn="ctr">
                        <a:spcAft>
                          <a:spcPts val="0"/>
                        </a:spcAft>
                      </a:pPr>
                      <a:r>
                        <a:rPr lang="en-GB" sz="1100">
                          <a:effectLst/>
                          <a:latin typeface="Arial" panose="020B0604020202020204" pitchFamily="34" charset="0"/>
                          <a:ea typeface="MS Mincho"/>
                          <a:cs typeface="Times New Roman" panose="02020603050405020304" pitchFamily="18" charset="0"/>
                        </a:rPr>
                        <a:t>Participation/organisation</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1796260"/>
                  </a:ext>
                </a:extLst>
              </a:tr>
              <a:tr h="1028700">
                <a:tc>
                  <a:txBody>
                    <a:bodyPr/>
                    <a:lstStyle/>
                    <a:p>
                      <a:pPr marR="36830" algn="ctr">
                        <a:spcAft>
                          <a:spcPts val="0"/>
                        </a:spcAft>
                      </a:pPr>
                      <a:r>
                        <a:rPr lang="en-GB" sz="1100" b="1">
                          <a:effectLst/>
                          <a:latin typeface="Arial" panose="020B0604020202020204" pitchFamily="34" charset="0"/>
                          <a:ea typeface="MS Mincho"/>
                          <a:cs typeface="Times New Roman" panose="02020603050405020304" pitchFamily="18" charset="0"/>
                        </a:rPr>
                        <a:t>A</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96315" algn="l"/>
                        </a:tabLst>
                      </a:pPr>
                      <a:r>
                        <a:rPr lang="en-GB" sz="1100">
                          <a:effectLst/>
                          <a:latin typeface="Arial" panose="020B0604020202020204" pitchFamily="34" charset="0"/>
                          <a:ea typeface="MS Mincho"/>
                          <a:cs typeface="Times New Roman" panose="02020603050405020304" pitchFamily="18" charset="0"/>
                        </a:rPr>
                        <a:t>Student works independently and  seeks to strive for excellence by undertaking additional tasks and/or completing work to an exceptional standard.</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Lst>
                      </a:pPr>
                      <a:r>
                        <a:rPr lang="en-GB" sz="1100">
                          <a:effectLst/>
                          <a:latin typeface="Arial" panose="020B0604020202020204" pitchFamily="34" charset="0"/>
                          <a:ea typeface="MS Mincho"/>
                          <a:cs typeface="Times New Roman" panose="02020603050405020304" pitchFamily="18" charset="0"/>
                        </a:rPr>
                        <a:t>Clear signs of additional time/effort spent on homework to exceed the expectations and push student to new learning levels.</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shows high levels of participation and self-directed learning in every lesson, giving discussions an extra dimension whenever involved. Student is well-organised and looks after equipment conscientiously </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49512855"/>
                  </a:ext>
                </a:extLst>
              </a:tr>
              <a:tr h="1200150">
                <a:tc>
                  <a:txBody>
                    <a:bodyPr/>
                    <a:lstStyle/>
                    <a:p>
                      <a:pPr marR="36830" algn="ctr">
                        <a:spcAft>
                          <a:spcPts val="0"/>
                        </a:spcAft>
                      </a:pPr>
                      <a:r>
                        <a:rPr lang="en-GB" sz="1100" b="1">
                          <a:effectLst/>
                          <a:latin typeface="Arial" panose="020B0604020202020204" pitchFamily="34" charset="0"/>
                          <a:ea typeface="MS Mincho"/>
                          <a:cs typeface="Times New Roman" panose="02020603050405020304" pitchFamily="18" charset="0"/>
                        </a:rPr>
                        <a:t>B</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is always on task and completes all tasks set to a good standard with self-motivated effort. Student regularly seeks guidance from the teacher to promote their own learning.</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Lst>
                      </a:pPr>
                      <a:r>
                        <a:rPr lang="en-GB" sz="1100">
                          <a:effectLst/>
                          <a:latin typeface="Arial" panose="020B0604020202020204" pitchFamily="34" charset="0"/>
                          <a:ea typeface="MS Mincho"/>
                          <a:cs typeface="Times New Roman" panose="02020603050405020304" pitchFamily="18" charset="0"/>
                        </a:rPr>
                        <a:t>Student regularly goes beyond the minimum standard required to show their level of knowledge and/or understanding. Presentation of their homework is good. </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will respond enthusiastically to teacher questions and contribute their own ideas. Student is able to work independently and as part of a group (usually taking others’ opinions into account). Student uses equipment responsibly and is well organised.</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0591197"/>
                  </a:ext>
                </a:extLst>
              </a:tr>
              <a:tr h="857250">
                <a:tc>
                  <a:txBody>
                    <a:bodyPr/>
                    <a:lstStyle/>
                    <a:p>
                      <a:pPr marR="36830" algn="ctr">
                        <a:spcAft>
                          <a:spcPts val="0"/>
                        </a:spcAft>
                      </a:pPr>
                      <a:r>
                        <a:rPr lang="en-GB" sz="1100" b="1">
                          <a:effectLst/>
                          <a:latin typeface="Arial" panose="020B0604020202020204" pitchFamily="34" charset="0"/>
                          <a:ea typeface="MS Mincho"/>
                          <a:cs typeface="Times New Roman" panose="02020603050405020304" pitchFamily="18" charset="0"/>
                        </a:rPr>
                        <a:t>C</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is on task and completes all tasks set to a satisfactory standard, with some self-motivated effort. Student sometimes seeks guidance from the teacher when uncertain.</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Lst>
                      </a:pPr>
                      <a:r>
                        <a:rPr lang="en-GB" sz="1100">
                          <a:effectLst/>
                          <a:latin typeface="Arial" panose="020B0604020202020204" pitchFamily="34" charset="0"/>
                          <a:ea typeface="MS Mincho"/>
                          <a:cs typeface="Times New Roman" panose="02020603050405020304" pitchFamily="18" charset="0"/>
                        </a:rPr>
                        <a:t>Student completes homework and submits it on time. There is evidence that some effort has been put into the completion of the work.</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will respond appropriately to teacher questions and usually contributes their own ideas. Student is able to work independently and as part of a group and usually uses equipment responsibly.</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30722182"/>
                  </a:ext>
                </a:extLst>
              </a:tr>
              <a:tr h="857250">
                <a:tc>
                  <a:txBody>
                    <a:bodyPr/>
                    <a:lstStyle/>
                    <a:p>
                      <a:pPr marR="36830" algn="ctr">
                        <a:spcAft>
                          <a:spcPts val="0"/>
                        </a:spcAft>
                      </a:pPr>
                      <a:r>
                        <a:rPr lang="en-GB" sz="1100" b="1">
                          <a:effectLst/>
                          <a:latin typeface="Arial" panose="020B0604020202020204" pitchFamily="34" charset="0"/>
                          <a:ea typeface="MS Mincho"/>
                          <a:cs typeface="Times New Roman" panose="02020603050405020304" pitchFamily="18" charset="0"/>
                        </a:rPr>
                        <a:t>D</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6010" algn="l"/>
                        </a:tabLst>
                      </a:pPr>
                      <a:r>
                        <a:rPr lang="en-GB" sz="1100">
                          <a:effectLst/>
                          <a:latin typeface="Arial" panose="020B0604020202020204" pitchFamily="34" charset="0"/>
                          <a:ea typeface="MS Mincho"/>
                          <a:cs typeface="Times New Roman" panose="02020603050405020304" pitchFamily="18" charset="0"/>
                        </a:rPr>
                        <a:t>Student is sometimes able to work independently when prompted but completes tasks to a minimum standard</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 pos="1096010" algn="l"/>
                        </a:tabLst>
                      </a:pPr>
                      <a:r>
                        <a:rPr lang="en-GB" sz="1100">
                          <a:effectLst/>
                          <a:latin typeface="Arial" panose="020B0604020202020204" pitchFamily="34" charset="0"/>
                          <a:ea typeface="MS Mincho"/>
                          <a:cs typeface="Times New Roman" panose="02020603050405020304" pitchFamily="18" charset="0"/>
                        </a:rPr>
                        <a:t>Student usually completes homework but it is not always submitted on time. The level of effort put into homework is inconsistent.</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096010" algn="l"/>
                        </a:tabLst>
                      </a:pPr>
                      <a:r>
                        <a:rPr lang="en-GB" sz="1100">
                          <a:effectLst/>
                          <a:latin typeface="Arial" panose="020B0604020202020204" pitchFamily="34" charset="0"/>
                          <a:ea typeface="MS Mincho"/>
                          <a:cs typeface="Times New Roman" panose="02020603050405020304" pitchFamily="18" charset="0"/>
                        </a:rPr>
                        <a:t>Students answer questions when directly asked and will occasionally contribute independently to class discussion. Student needs support to organise themselves and look after equipment.</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68977815"/>
                  </a:ext>
                </a:extLst>
              </a:tr>
              <a:tr h="857250">
                <a:tc>
                  <a:txBody>
                    <a:bodyPr/>
                    <a:lstStyle/>
                    <a:p>
                      <a:pPr marR="36830" algn="ctr">
                        <a:spcAft>
                          <a:spcPts val="0"/>
                        </a:spcAft>
                      </a:pPr>
                      <a:r>
                        <a:rPr lang="en-GB" sz="1100" b="1">
                          <a:effectLst/>
                          <a:latin typeface="Arial" panose="020B0604020202020204" pitchFamily="34" charset="0"/>
                          <a:ea typeface="MS Mincho"/>
                          <a:cs typeface="Times New Roman" panose="02020603050405020304" pitchFamily="18" charset="0"/>
                        </a:rPr>
                        <a:t>E</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a:effectLst/>
                          <a:latin typeface="Arial" panose="020B0604020202020204" pitchFamily="34" charset="0"/>
                          <a:ea typeface="MS Mincho"/>
                          <a:cs typeface="Times New Roman" panose="02020603050405020304" pitchFamily="18" charset="0"/>
                        </a:rPr>
                        <a:t>Student requires regular teacher prompts to remain on task and is unable to work independently. Classwork is of a low standard.</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2390" algn="ctr">
                        <a:spcAft>
                          <a:spcPts val="0"/>
                        </a:spcAft>
                        <a:tabLst>
                          <a:tab pos="713740" algn="l"/>
                          <a:tab pos="983615" algn="l"/>
                        </a:tabLst>
                      </a:pPr>
                      <a:r>
                        <a:rPr lang="en-GB" sz="1100">
                          <a:effectLst/>
                          <a:latin typeface="Arial" panose="020B0604020202020204" pitchFamily="34" charset="0"/>
                          <a:ea typeface="MS Mincho"/>
                          <a:cs typeface="Times New Roman" panose="02020603050405020304" pitchFamily="18" charset="0"/>
                        </a:rPr>
                        <a:t>Homework is often of a low standard, not submitted on time or missing altogether</a:t>
                      </a:r>
                      <a:endParaRPr lang="en-GB" sz="180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dirty="0">
                          <a:effectLst/>
                          <a:latin typeface="Arial" panose="020B0604020202020204" pitchFamily="34" charset="0"/>
                          <a:ea typeface="MS Mincho"/>
                          <a:cs typeface="Times New Roman" panose="02020603050405020304" pitchFamily="18" charset="0"/>
                        </a:rPr>
                        <a:t>Student does not voluntarily contribute or answer in class discussions. Student may have a low sense of personal responsibility for equipment or organisation.</a:t>
                      </a:r>
                      <a:endParaRPr lang="en-GB" sz="1800" dirty="0">
                        <a:effectLst/>
                        <a:latin typeface="Calibri" panose="020F0502020204030204" pitchFamily="34" charset="0"/>
                        <a:ea typeface="MS Mincho"/>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18226761"/>
                  </a:ext>
                </a:extLst>
              </a:tr>
            </a:tbl>
          </a:graphicData>
        </a:graphic>
      </p:graphicFrame>
    </p:spTree>
    <p:extLst>
      <p:ext uri="{BB962C8B-B14F-4D97-AF65-F5344CB8AC3E}">
        <p14:creationId xmlns:p14="http://schemas.microsoft.com/office/powerpoint/2010/main" val="1835824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77970379"/>
              </p:ext>
            </p:extLst>
          </p:nvPr>
        </p:nvGraphicFramePr>
        <p:xfrm>
          <a:off x="592282" y="0"/>
          <a:ext cx="8032172" cy="5143500"/>
        </p:xfrm>
        <a:graphic>
          <a:graphicData uri="http://schemas.openxmlformats.org/drawingml/2006/table">
            <a:tbl>
              <a:tblPr firstRow="1" firstCol="1" bandRow="1"/>
              <a:tblGrid>
                <a:gridCol w="876083">
                  <a:extLst>
                    <a:ext uri="{9D8B030D-6E8A-4147-A177-3AD203B41FA5}">
                      <a16:colId xmlns:a16="http://schemas.microsoft.com/office/drawing/2014/main" xmlns="" val="2980738881"/>
                    </a:ext>
                  </a:extLst>
                </a:gridCol>
                <a:gridCol w="7156089">
                  <a:extLst>
                    <a:ext uri="{9D8B030D-6E8A-4147-A177-3AD203B41FA5}">
                      <a16:colId xmlns:a16="http://schemas.microsoft.com/office/drawing/2014/main" xmlns="" val="2701910219"/>
                    </a:ext>
                  </a:extLst>
                </a:gridCol>
              </a:tblGrid>
              <a:tr h="145340">
                <a:tc>
                  <a:txBody>
                    <a:bodyPr/>
                    <a:lstStyle/>
                    <a:p>
                      <a:pPr indent="-51435" algn="ctr">
                        <a:spcAft>
                          <a:spcPts val="0"/>
                        </a:spcAft>
                      </a:pPr>
                      <a:r>
                        <a:rPr lang="en-GB" sz="900" b="1">
                          <a:effectLst/>
                          <a:latin typeface="Arial" panose="020B0604020202020204" pitchFamily="34" charset="0"/>
                          <a:ea typeface="MS Mincho"/>
                          <a:cs typeface="Times New Roman" panose="02020603050405020304" pitchFamily="18" charset="0"/>
                        </a:rPr>
                        <a:t>Grade</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39065" algn="ctr">
                        <a:spcAft>
                          <a:spcPts val="0"/>
                        </a:spcAft>
                      </a:pPr>
                      <a:r>
                        <a:rPr lang="en-GB" sz="900" b="1">
                          <a:effectLst/>
                          <a:latin typeface="Arial" panose="020B0604020202020204" pitchFamily="34" charset="0"/>
                          <a:ea typeface="MS Mincho"/>
                          <a:cs typeface="Times New Roman" panose="02020603050405020304" pitchFamily="18" charset="0"/>
                        </a:rPr>
                        <a:t>Conduct Descriptors</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9253938"/>
                  </a:ext>
                </a:extLst>
              </a:tr>
              <a:tr h="1199050">
                <a:tc>
                  <a:txBody>
                    <a:bodyPr/>
                    <a:lstStyle/>
                    <a:p>
                      <a:pPr marR="36830" algn="ctr">
                        <a:spcAft>
                          <a:spcPts val="0"/>
                        </a:spcAft>
                      </a:pPr>
                      <a:r>
                        <a:rPr lang="en-GB" sz="900" b="1">
                          <a:effectLst/>
                          <a:latin typeface="Arial" panose="020B0604020202020204" pitchFamily="34" charset="0"/>
                          <a:ea typeface="MS Mincho"/>
                          <a:cs typeface="Times New Roman" panose="02020603050405020304" pitchFamily="18" charset="0"/>
                        </a:rPr>
                        <a:t>A</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96315" algn="l"/>
                        </a:tabLst>
                      </a:pPr>
                      <a:r>
                        <a:rPr lang="en-GB" sz="900" dirty="0">
                          <a:effectLst/>
                          <a:latin typeface="Arial" panose="020B0604020202020204" pitchFamily="34" charset="0"/>
                          <a:ea typeface="MS Mincho"/>
                          <a:cs typeface="Times New Roman" panose="02020603050405020304" pitchFamily="18" charset="0"/>
                        </a:rPr>
                        <a:t>Consistently behaves in an exemplary manner, linked to the school values:</a:t>
                      </a:r>
                      <a:endParaRPr lang="en-GB" sz="1100" dirty="0">
                        <a:effectLst/>
                        <a:latin typeface="Calibri" panose="020F0502020204030204" pitchFamily="34" charset="0"/>
                        <a:ea typeface="MS Mincho"/>
                        <a:cs typeface="Times New Roman" panose="02020603050405020304" pitchFamily="18" charset="0"/>
                      </a:endParaRPr>
                    </a:p>
                    <a:p>
                      <a:pPr>
                        <a:spcAft>
                          <a:spcPts val="0"/>
                        </a:spcAft>
                        <a:tabLst>
                          <a:tab pos="996315" algn="l"/>
                        </a:tabLst>
                      </a:pPr>
                      <a:r>
                        <a:rPr lang="en-GB" sz="500" dirty="0">
                          <a:effectLst/>
                          <a:latin typeface="Arial" panose="020B0604020202020204" pitchFamily="34" charset="0"/>
                          <a:ea typeface="MS Mincho"/>
                          <a:cs typeface="Times New Roman" panose="02020603050405020304" pitchFamily="18" charset="0"/>
                        </a:rPr>
                        <a:t> </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is always welcoming, polite and respectful </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is always dependable; does things well on their own </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shows very clear sense of right and wrong through speech and action</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treats all classmates with a respectful and caring nature</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looks after property and follows routines and instructions appropriately</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fully focused, attentive and cooperative at all times, helping fellow students to learn and staff to teach</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takes an active and appropriate part in all class activities, demonstrating a determined approach to their ambition</a:t>
                      </a:r>
                      <a:endParaRPr lang="en-GB" sz="1100" dirty="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428624"/>
                  </a:ext>
                </a:extLst>
              </a:tr>
              <a:tr h="1199050">
                <a:tc>
                  <a:txBody>
                    <a:bodyPr/>
                    <a:lstStyle/>
                    <a:p>
                      <a:pPr marR="36830" algn="ctr">
                        <a:spcAft>
                          <a:spcPts val="0"/>
                        </a:spcAft>
                      </a:pPr>
                      <a:r>
                        <a:rPr lang="en-GB" sz="900" b="1">
                          <a:effectLst/>
                          <a:latin typeface="Arial" panose="020B0604020202020204" pitchFamily="34" charset="0"/>
                          <a:ea typeface="MS Mincho"/>
                          <a:cs typeface="Times New Roman" panose="02020603050405020304" pitchFamily="18" charset="0"/>
                        </a:rPr>
                        <a:t>B</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96315" algn="l"/>
                        </a:tabLst>
                      </a:pPr>
                      <a:r>
                        <a:rPr lang="en-GB" sz="900">
                          <a:effectLst/>
                          <a:latin typeface="Arial" panose="020B0604020202020204" pitchFamily="34" charset="0"/>
                          <a:ea typeface="MS Mincho"/>
                          <a:cs typeface="Times New Roman" panose="02020603050405020304" pitchFamily="18" charset="0"/>
                        </a:rPr>
                        <a:t>Consistently behaves in a good manner, linked to the school values:</a:t>
                      </a:r>
                      <a:endParaRPr lang="en-GB" sz="1100">
                        <a:effectLst/>
                        <a:latin typeface="Calibri" panose="020F0502020204030204" pitchFamily="34" charset="0"/>
                        <a:ea typeface="MS Mincho"/>
                        <a:cs typeface="Times New Roman" panose="02020603050405020304" pitchFamily="18" charset="0"/>
                      </a:endParaRPr>
                    </a:p>
                    <a:p>
                      <a:pPr>
                        <a:spcAft>
                          <a:spcPts val="0"/>
                        </a:spcAft>
                        <a:tabLst>
                          <a:tab pos="996315" algn="l"/>
                        </a:tabLst>
                      </a:pPr>
                      <a:r>
                        <a:rPr lang="en-GB" sz="500">
                          <a:effectLst/>
                          <a:latin typeface="Arial" panose="020B0604020202020204" pitchFamily="34" charset="0"/>
                          <a:ea typeface="MS Mincho"/>
                          <a:cs typeface="Times New Roman" panose="02020603050405020304" pitchFamily="18" charset="0"/>
                        </a:rPr>
                        <a:t>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is frequently welcoming, polite and respectful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is dependable; can learn independently and remain positive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shows a clear sense of right and wrong through speech and action</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treats most classmates with a respectful and caring nature</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generally looks after property and follows most routines and instructions appropriately</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mostly remains focused, attentive and cooperative, helping fellow students to learn and staff to teach</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takes an active and appropriate part in most class activities, demonstrating a determined approach to their ambition</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9796770"/>
                  </a:ext>
                </a:extLst>
              </a:tr>
              <a:tr h="1053710">
                <a:tc>
                  <a:txBody>
                    <a:bodyPr/>
                    <a:lstStyle/>
                    <a:p>
                      <a:pPr marR="36830" algn="ctr">
                        <a:spcAft>
                          <a:spcPts val="0"/>
                        </a:spcAft>
                      </a:pPr>
                      <a:r>
                        <a:rPr lang="en-GB" sz="900" b="1">
                          <a:effectLst/>
                          <a:latin typeface="Arial" panose="020B0604020202020204" pitchFamily="34" charset="0"/>
                          <a:ea typeface="MS Mincho"/>
                          <a:cs typeface="Times New Roman" panose="02020603050405020304" pitchFamily="18" charset="0"/>
                        </a:rPr>
                        <a:t>C</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96315" algn="l"/>
                        </a:tabLst>
                      </a:pPr>
                      <a:r>
                        <a:rPr lang="en-GB" sz="900">
                          <a:effectLst/>
                          <a:latin typeface="Arial" panose="020B0604020202020204" pitchFamily="34" charset="0"/>
                          <a:ea typeface="MS Mincho"/>
                          <a:cs typeface="Times New Roman" panose="02020603050405020304" pitchFamily="18" charset="0"/>
                        </a:rPr>
                        <a:t>Usually behaves in a satisfactory manner, linked to the school values:</a:t>
                      </a:r>
                      <a:endParaRPr lang="en-GB" sz="1100">
                        <a:effectLst/>
                        <a:latin typeface="Calibri" panose="020F0502020204030204" pitchFamily="34" charset="0"/>
                        <a:ea typeface="MS Mincho"/>
                        <a:cs typeface="Times New Roman" panose="02020603050405020304" pitchFamily="18" charset="0"/>
                      </a:endParaRPr>
                    </a:p>
                    <a:p>
                      <a:pPr>
                        <a:spcAft>
                          <a:spcPts val="0"/>
                        </a:spcAft>
                        <a:tabLst>
                          <a:tab pos="996315" algn="l"/>
                        </a:tabLst>
                      </a:pPr>
                      <a:r>
                        <a:rPr lang="en-GB" sz="500">
                          <a:effectLst/>
                          <a:latin typeface="Arial" panose="020B0604020202020204" pitchFamily="34" charset="0"/>
                          <a:ea typeface="MS Mincho"/>
                          <a:cs typeface="Times New Roman" panose="02020603050405020304" pitchFamily="18" charset="0"/>
                        </a:rPr>
                        <a:t>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is usually welcoming, polite and respectful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with support, can learn independently and remain positive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shows a developing sense of right and wrong through speech and action</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with guidance, treats most classmates with a respectful and caring nature</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is able to look after property and follows some routines and instructions appropriately</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occasionally needs support to remain focused, attentive and cooperative during class activities</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199702"/>
                  </a:ext>
                </a:extLst>
              </a:tr>
              <a:tr h="773175">
                <a:tc>
                  <a:txBody>
                    <a:bodyPr/>
                    <a:lstStyle/>
                    <a:p>
                      <a:pPr marR="36830" algn="ctr">
                        <a:spcAft>
                          <a:spcPts val="0"/>
                        </a:spcAft>
                      </a:pPr>
                      <a:r>
                        <a:rPr lang="en-GB" sz="900" b="1">
                          <a:effectLst/>
                          <a:latin typeface="Arial" panose="020B0604020202020204" pitchFamily="34" charset="0"/>
                          <a:ea typeface="MS Mincho"/>
                          <a:cs typeface="Times New Roman" panose="02020603050405020304" pitchFamily="18" charset="0"/>
                        </a:rPr>
                        <a:t>D</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96315" algn="l"/>
                        </a:tabLst>
                      </a:pPr>
                      <a:r>
                        <a:rPr lang="en-GB" sz="900">
                          <a:effectLst/>
                          <a:latin typeface="Arial" panose="020B0604020202020204" pitchFamily="34" charset="0"/>
                          <a:ea typeface="MS Mincho"/>
                          <a:cs typeface="Times New Roman" panose="02020603050405020304" pitchFamily="18" charset="0"/>
                        </a:rPr>
                        <a:t>Needs support to behave in a satisfactory manner, linked to the school values:</a:t>
                      </a:r>
                      <a:endParaRPr lang="en-GB" sz="1100">
                        <a:effectLst/>
                        <a:latin typeface="Calibri" panose="020F0502020204030204" pitchFamily="34" charset="0"/>
                        <a:ea typeface="MS Mincho"/>
                        <a:cs typeface="Times New Roman" panose="02020603050405020304" pitchFamily="18" charset="0"/>
                      </a:endParaRPr>
                    </a:p>
                    <a:p>
                      <a:pPr>
                        <a:spcAft>
                          <a:spcPts val="0"/>
                        </a:spcAft>
                        <a:tabLst>
                          <a:tab pos="996315" algn="l"/>
                        </a:tabLst>
                      </a:pPr>
                      <a:r>
                        <a:rPr lang="en-GB" sz="500">
                          <a:effectLst/>
                          <a:latin typeface="Arial" panose="020B0604020202020204" pitchFamily="34" charset="0"/>
                          <a:ea typeface="MS Mincho"/>
                          <a:cs typeface="Times New Roman" panose="02020603050405020304" pitchFamily="18" charset="0"/>
                        </a:rPr>
                        <a:t> </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at times causes disruption to the learning of others</a:t>
                      </a:r>
                      <a:endParaRPr lang="en-GB" sz="110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occasionally demonstrates disrespectful behaviour towards other students and adults</a:t>
                      </a:r>
                      <a:endParaRPr lang="en-GB" sz="1100">
                        <a:effectLst/>
                        <a:latin typeface="Calibri" panose="020F0502020204030204" pitchFamily="34" charset="0"/>
                        <a:ea typeface="MS Mincho"/>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900">
                          <a:effectLst/>
                          <a:latin typeface="Arial" panose="020B0604020202020204" pitchFamily="34" charset="0"/>
                          <a:ea typeface="Calibri" panose="020F0502020204030204" pitchFamily="34" charset="0"/>
                          <a:cs typeface="Times New Roman" panose="02020603050405020304" pitchFamily="18" charset="0"/>
                        </a:rPr>
                        <a:t>regularly needs support to remain focused, attentive and cooperative during class activities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a:effectLst/>
                          <a:latin typeface="Arial" panose="020B0604020202020204" pitchFamily="34" charset="0"/>
                          <a:ea typeface="MS Mincho"/>
                          <a:cs typeface="Times New Roman" panose="02020603050405020304" pitchFamily="18" charset="0"/>
                        </a:rPr>
                        <a:t>needs adult intervention to follow routines and instructions and look after property appropriately</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7812475"/>
                  </a:ext>
                </a:extLst>
              </a:tr>
              <a:tr h="773175">
                <a:tc>
                  <a:txBody>
                    <a:bodyPr/>
                    <a:lstStyle/>
                    <a:p>
                      <a:pPr marR="36830" algn="ctr">
                        <a:spcAft>
                          <a:spcPts val="0"/>
                        </a:spcAft>
                      </a:pPr>
                      <a:r>
                        <a:rPr lang="en-GB" sz="900" b="1">
                          <a:effectLst/>
                          <a:latin typeface="Arial" panose="020B0604020202020204" pitchFamily="34" charset="0"/>
                          <a:ea typeface="MS Mincho"/>
                          <a:cs typeface="Times New Roman" panose="02020603050405020304" pitchFamily="18" charset="0"/>
                        </a:rPr>
                        <a:t>E</a:t>
                      </a:r>
                      <a:endParaRPr lang="en-GB" sz="110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996315" algn="l"/>
                        </a:tabLst>
                      </a:pPr>
                      <a:r>
                        <a:rPr lang="en-GB" sz="900" dirty="0">
                          <a:effectLst/>
                          <a:latin typeface="Arial" panose="020B0604020202020204" pitchFamily="34" charset="0"/>
                          <a:ea typeface="MS Mincho"/>
                          <a:cs typeface="Times New Roman" panose="02020603050405020304" pitchFamily="18" charset="0"/>
                        </a:rPr>
                        <a:t>Requires frequent support to behave in a satisfactory manner, linked to the school values:</a:t>
                      </a:r>
                      <a:endParaRPr lang="en-GB" sz="1100" dirty="0">
                        <a:effectLst/>
                        <a:latin typeface="Calibri" panose="020F0502020204030204" pitchFamily="34" charset="0"/>
                        <a:ea typeface="MS Mincho"/>
                        <a:cs typeface="Times New Roman" panose="02020603050405020304" pitchFamily="18" charset="0"/>
                      </a:endParaRPr>
                    </a:p>
                    <a:p>
                      <a:pPr>
                        <a:spcAft>
                          <a:spcPts val="0"/>
                        </a:spcAft>
                        <a:tabLst>
                          <a:tab pos="996315" algn="l"/>
                        </a:tabLst>
                      </a:pPr>
                      <a:r>
                        <a:rPr lang="en-GB" sz="500" dirty="0">
                          <a:effectLst/>
                          <a:latin typeface="Arial" panose="020B0604020202020204" pitchFamily="34" charset="0"/>
                          <a:ea typeface="MS Mincho"/>
                          <a:cs typeface="Times New Roman" panose="02020603050405020304" pitchFamily="18" charset="0"/>
                        </a:rPr>
                        <a:t> </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constantly causes disruption to the learning of others</a:t>
                      </a:r>
                      <a:endParaRPr lang="en-GB" sz="1100" dirty="0">
                        <a:effectLst/>
                        <a:latin typeface="Calibri" panose="020F0502020204030204" pitchFamily="34"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demonstrates disrespectful behaviour towards other students and adults</a:t>
                      </a:r>
                      <a:endParaRPr lang="en-GB" sz="1100" dirty="0">
                        <a:effectLst/>
                        <a:latin typeface="Calibri" panose="020F0502020204030204" pitchFamily="34" charset="0"/>
                        <a:ea typeface="MS Mincho"/>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900" dirty="0">
                          <a:effectLst/>
                          <a:latin typeface="Arial" panose="020B0604020202020204" pitchFamily="34" charset="0"/>
                          <a:ea typeface="Calibri" panose="020F0502020204030204" pitchFamily="34" charset="0"/>
                          <a:cs typeface="Times New Roman" panose="02020603050405020304" pitchFamily="18" charset="0"/>
                        </a:rPr>
                        <a:t>needs frequent support to remain focused, attentive and cooperative during class activities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996315" algn="l"/>
                        </a:tabLst>
                      </a:pPr>
                      <a:r>
                        <a:rPr lang="en-GB" sz="900" dirty="0">
                          <a:effectLst/>
                          <a:latin typeface="Arial" panose="020B0604020202020204" pitchFamily="34" charset="0"/>
                          <a:ea typeface="MS Mincho"/>
                          <a:cs typeface="Times New Roman" panose="02020603050405020304" pitchFamily="18" charset="0"/>
                        </a:rPr>
                        <a:t>needs constant adult intervention to follow routines and instructions and look after property appropriately</a:t>
                      </a:r>
                      <a:endParaRPr lang="en-GB" sz="1100" dirty="0">
                        <a:effectLst/>
                        <a:latin typeface="Calibri" panose="020F0502020204030204" pitchFamily="34" charset="0"/>
                        <a:ea typeface="MS Mincho"/>
                        <a:cs typeface="Times New Roman" panose="02020603050405020304" pitchFamily="18" charset="0"/>
                      </a:endParaRPr>
                    </a:p>
                  </a:txBody>
                  <a:tcPr marL="54300" marR="543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66761504"/>
                  </a:ext>
                </a:extLst>
              </a:tr>
            </a:tbl>
          </a:graphicData>
        </a:graphic>
      </p:graphicFrame>
    </p:spTree>
    <p:extLst>
      <p:ext uri="{BB962C8B-B14F-4D97-AF65-F5344CB8AC3E}">
        <p14:creationId xmlns:p14="http://schemas.microsoft.com/office/powerpoint/2010/main" val="5677065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510" y="256699"/>
            <a:ext cx="7886700" cy="557689"/>
          </a:xfrm>
        </p:spPr>
        <p:txBody>
          <a:bodyPr/>
          <a:lstStyle/>
          <a:p>
            <a:r>
              <a:rPr lang="en-US" dirty="0" smtClean="0"/>
              <a:t>Rewards and sanctions at BSQ</a:t>
            </a:r>
            <a:endParaRPr lang="en-US" dirty="0"/>
          </a:p>
        </p:txBody>
      </p:sp>
      <p:sp>
        <p:nvSpPr>
          <p:cNvPr id="4" name="Content Placeholder 3"/>
          <p:cNvSpPr>
            <a:spLocks noGrp="1"/>
          </p:cNvSpPr>
          <p:nvPr>
            <p:ph idx="1"/>
          </p:nvPr>
        </p:nvSpPr>
        <p:spPr>
          <a:xfrm>
            <a:off x="628650" y="1028700"/>
            <a:ext cx="7886700" cy="3814763"/>
          </a:xfrm>
        </p:spPr>
        <p:txBody>
          <a:bodyPr>
            <a:normAutofit/>
          </a:bodyPr>
          <a:lstStyle/>
          <a:p>
            <a:r>
              <a:rPr lang="en-US" dirty="0"/>
              <a:t>a clear and uncomplicated rewards and sanctions system that is well understood by the whole school community</a:t>
            </a:r>
            <a:r>
              <a:rPr lang="en-US" dirty="0" smtClean="0"/>
              <a:t>;</a:t>
            </a:r>
          </a:p>
          <a:p>
            <a:r>
              <a:rPr lang="en-US" dirty="0" smtClean="0"/>
              <a:t>clear </a:t>
            </a:r>
            <a:r>
              <a:rPr lang="en-US" dirty="0"/>
              <a:t>criteria for the use of rewards as a means of promoting positive behaviour or attendance and sanctions as a method of responding to poor </a:t>
            </a:r>
            <a:r>
              <a:rPr lang="en-US" dirty="0" smtClean="0"/>
              <a:t>behaviour; </a:t>
            </a:r>
          </a:p>
          <a:p>
            <a:r>
              <a:rPr lang="en-US" dirty="0" smtClean="0"/>
              <a:t>regular </a:t>
            </a:r>
            <a:r>
              <a:rPr lang="en-US" dirty="0"/>
              <a:t>analysis of ongoing use of rewards and sanctions that informs school practice; </a:t>
            </a:r>
            <a:endParaRPr lang="en-US" dirty="0" smtClean="0"/>
          </a:p>
          <a:p>
            <a:r>
              <a:rPr lang="en-US" dirty="0" smtClean="0"/>
              <a:t>effective </a:t>
            </a:r>
            <a:r>
              <a:rPr lang="en-US" dirty="0"/>
              <a:t>communication systems to inform </a:t>
            </a:r>
            <a:r>
              <a:rPr lang="en-US" dirty="0" smtClean="0"/>
              <a:t>families about </a:t>
            </a:r>
            <a:r>
              <a:rPr lang="en-US" dirty="0"/>
              <a:t>both positive </a:t>
            </a:r>
            <a:r>
              <a:rPr lang="en-US" dirty="0" smtClean="0"/>
              <a:t>behaviour and times when expectations have not been met;</a:t>
            </a:r>
          </a:p>
          <a:p>
            <a:r>
              <a:rPr lang="en-US" dirty="0" smtClean="0"/>
              <a:t>ongoing sharing of </a:t>
            </a:r>
            <a:r>
              <a:rPr lang="en-US" dirty="0"/>
              <a:t>classroom management techniques to inform whole-school training needs. </a:t>
            </a:r>
            <a:endParaRPr lang="en-US" dirty="0" smtClean="0">
              <a:effectLst/>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5249" cy="852107"/>
          </a:xfrm>
          <a:prstGeom prst="rect">
            <a:avLst/>
          </a:prstGeom>
        </p:spPr>
      </p:pic>
    </p:spTree>
    <p:extLst>
      <p:ext uri="{BB962C8B-B14F-4D97-AF65-F5344CB8AC3E}">
        <p14:creationId xmlns:p14="http://schemas.microsoft.com/office/powerpoint/2010/main" val="2584913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4">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4">
                                            <p:txEl>
                                              <p:pRg st="3" end="3"/>
                                            </p:txEl>
                                          </p:spTgt>
                                        </p:tgtEl>
                                        <p:attrNameLst>
                                          <p:attrName>style.textDecorationUnderline</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4">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035" y="250984"/>
            <a:ext cx="6297930" cy="812006"/>
          </a:xfrm>
        </p:spPr>
        <p:txBody>
          <a:bodyPr>
            <a:normAutofit/>
          </a:bodyPr>
          <a:lstStyle/>
          <a:p>
            <a:r>
              <a:rPr lang="en-US" dirty="0" smtClean="0"/>
              <a:t>clear criteria for the use of rewards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5249" cy="85210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32101802"/>
              </p:ext>
            </p:extLst>
          </p:nvPr>
        </p:nvGraphicFramePr>
        <p:xfrm>
          <a:off x="291129" y="1062990"/>
          <a:ext cx="8516695" cy="3419169"/>
        </p:xfrm>
        <a:graphic>
          <a:graphicData uri="http://schemas.openxmlformats.org/drawingml/2006/table">
            <a:tbl>
              <a:tblPr firstRow="1" bandRow="1">
                <a:tableStyleId>{5C22544A-7EE6-4342-B048-85BDC9FD1C3A}</a:tableStyleId>
              </a:tblPr>
              <a:tblGrid>
                <a:gridCol w="630002">
                  <a:extLst>
                    <a:ext uri="{9D8B030D-6E8A-4147-A177-3AD203B41FA5}">
                      <a16:colId xmlns:a16="http://schemas.microsoft.com/office/drawing/2014/main" xmlns="" val="20000"/>
                    </a:ext>
                  </a:extLst>
                </a:gridCol>
                <a:gridCol w="3868121">
                  <a:extLst>
                    <a:ext uri="{9D8B030D-6E8A-4147-A177-3AD203B41FA5}">
                      <a16:colId xmlns:a16="http://schemas.microsoft.com/office/drawing/2014/main" xmlns="" val="20001"/>
                    </a:ext>
                  </a:extLst>
                </a:gridCol>
                <a:gridCol w="4018572">
                  <a:extLst>
                    <a:ext uri="{9D8B030D-6E8A-4147-A177-3AD203B41FA5}">
                      <a16:colId xmlns:a16="http://schemas.microsoft.com/office/drawing/2014/main" xmlns="" val="20002"/>
                    </a:ext>
                  </a:extLst>
                </a:gridCol>
              </a:tblGrid>
              <a:tr h="445302">
                <a:tc>
                  <a:txBody>
                    <a:bodyPr/>
                    <a:lstStyle/>
                    <a:p>
                      <a:r>
                        <a:rPr lang="en-US" sz="1400" dirty="0" smtClean="0"/>
                        <a:t>House Points</a:t>
                      </a:r>
                      <a:endParaRPr lang="en-US" sz="1400" dirty="0"/>
                    </a:p>
                  </a:txBody>
                  <a:tcPr marL="68580" marR="68580" marT="34290" marB="34290"/>
                </a:tc>
                <a:tc>
                  <a:txBody>
                    <a:bodyPr/>
                    <a:lstStyle/>
                    <a:p>
                      <a:r>
                        <a:rPr lang="en-US" sz="1400" dirty="0" smtClean="0"/>
                        <a:t>Descriptor</a:t>
                      </a:r>
                      <a:endParaRPr lang="en-US" sz="1400" dirty="0"/>
                    </a:p>
                  </a:txBody>
                  <a:tcPr marL="68580" marR="68580" marT="34290" marB="34290"/>
                </a:tc>
                <a:tc>
                  <a:txBody>
                    <a:bodyPr/>
                    <a:lstStyle/>
                    <a:p>
                      <a:r>
                        <a:rPr lang="en-US" sz="1400" dirty="0" smtClean="0"/>
                        <a:t>Response</a:t>
                      </a:r>
                      <a:endParaRPr lang="en-US" sz="1400" dirty="0"/>
                    </a:p>
                  </a:txBody>
                  <a:tcPr marL="68580" marR="68580" marT="34290" marB="34290"/>
                </a:tc>
                <a:extLst>
                  <a:ext uri="{0D108BD9-81ED-4DB2-BD59-A6C34878D82A}">
                    <a16:rowId xmlns:a16="http://schemas.microsoft.com/office/drawing/2014/main" xmlns="" val="10000"/>
                  </a:ext>
                </a:extLst>
              </a:tr>
              <a:tr h="516718">
                <a:tc>
                  <a:txBody>
                    <a:bodyPr/>
                    <a:lstStyle/>
                    <a:p>
                      <a:r>
                        <a:rPr lang="en-US" sz="1400" dirty="0" smtClean="0"/>
                        <a:t>5</a:t>
                      </a:r>
                    </a:p>
                    <a:p>
                      <a:endParaRPr lang="en-US" sz="1400" dirty="0" smtClean="0"/>
                    </a:p>
                  </a:txBody>
                  <a:tcPr marL="68580" marR="68580" marT="34290" marB="34290"/>
                </a:tc>
                <a:tc>
                  <a:txBody>
                    <a:bodyPr/>
                    <a:lstStyle/>
                    <a:p>
                      <a:r>
                        <a:rPr lang="en-US" sz="1400" dirty="0" smtClean="0"/>
                        <a:t>Awarded for any of the below over a module</a:t>
                      </a:r>
                      <a:endParaRPr lang="en-US" sz="1400" dirty="0"/>
                    </a:p>
                  </a:txBody>
                  <a:tcPr marL="68580" marR="68580" marT="34290" marB="34290"/>
                </a:tc>
                <a:tc>
                  <a:txBody>
                    <a:bodyPr/>
                    <a:lstStyle/>
                    <a:p>
                      <a:r>
                        <a:rPr lang="en-US" sz="1400" dirty="0" smtClean="0"/>
                        <a:t>Record on </a:t>
                      </a:r>
                      <a:r>
                        <a:rPr lang="en-US" sz="1400" dirty="0" err="1" smtClean="0"/>
                        <a:t>iSAMS</a:t>
                      </a:r>
                      <a:r>
                        <a:rPr lang="en-US" sz="1400" baseline="0" dirty="0" smtClean="0"/>
                        <a:t> and send certificate home</a:t>
                      </a:r>
                      <a:endParaRPr lang="en-US" sz="1400" dirty="0"/>
                    </a:p>
                  </a:txBody>
                  <a:tcPr marL="68580" marR="68580" marT="34290" marB="34290"/>
                </a:tc>
                <a:extLst>
                  <a:ext uri="{0D108BD9-81ED-4DB2-BD59-A6C34878D82A}">
                    <a16:rowId xmlns:a16="http://schemas.microsoft.com/office/drawing/2014/main" xmlns="" val="10001"/>
                  </a:ext>
                </a:extLst>
              </a:tr>
              <a:tr h="617541">
                <a:tc>
                  <a:txBody>
                    <a:bodyPr/>
                    <a:lstStyle/>
                    <a:p>
                      <a:r>
                        <a:rPr lang="en-US" sz="1400" dirty="0" smtClean="0"/>
                        <a:t>4</a:t>
                      </a:r>
                      <a:endParaRPr lang="en-US" sz="1400" dirty="0"/>
                    </a:p>
                  </a:txBody>
                  <a:tcPr marL="68580" marR="68580" marT="34290" marB="34290"/>
                </a:tc>
                <a:tc>
                  <a:txBody>
                    <a:bodyPr/>
                    <a:lstStyle/>
                    <a:p>
                      <a:r>
                        <a:rPr lang="en-US" sz="1400" dirty="0" smtClean="0"/>
                        <a:t>Displaying class or school values consistently</a:t>
                      </a:r>
                    </a:p>
                    <a:p>
                      <a:r>
                        <a:rPr lang="en-US" sz="1400" dirty="0" smtClean="0"/>
                        <a:t>Consistently excellent class work/homework</a:t>
                      </a:r>
                      <a:endParaRPr lang="en-US" sz="1400" dirty="0"/>
                    </a:p>
                  </a:txBody>
                  <a:tcPr marL="68580" marR="68580" marT="34290" marB="34290"/>
                </a:tc>
                <a:tc>
                  <a:txBody>
                    <a:bodyPr/>
                    <a:lstStyle/>
                    <a:p>
                      <a:r>
                        <a:rPr lang="en-US" sz="1400" dirty="0" smtClean="0"/>
                        <a:t>Record on </a:t>
                      </a:r>
                      <a:r>
                        <a:rPr lang="en-US" sz="1400" dirty="0" err="1" smtClean="0"/>
                        <a:t>iSAMS</a:t>
                      </a:r>
                      <a:r>
                        <a:rPr lang="en-US" sz="1400" dirty="0" smtClean="0"/>
                        <a:t> and send postcard to parent</a:t>
                      </a:r>
                      <a:endParaRPr lang="en-US" sz="1400" dirty="0"/>
                    </a:p>
                  </a:txBody>
                  <a:tcPr marL="68580" marR="68580" marT="34290" marB="34290"/>
                </a:tc>
                <a:extLst>
                  <a:ext uri="{0D108BD9-81ED-4DB2-BD59-A6C34878D82A}">
                    <a16:rowId xmlns:a16="http://schemas.microsoft.com/office/drawing/2014/main" xmlns="" val="10002"/>
                  </a:ext>
                </a:extLst>
              </a:tr>
              <a:tr h="592336">
                <a:tc>
                  <a:txBody>
                    <a:bodyPr/>
                    <a:lstStyle/>
                    <a:p>
                      <a:r>
                        <a:rPr lang="en-US" sz="1400" dirty="0" smtClean="0"/>
                        <a:t>3</a:t>
                      </a:r>
                      <a:endParaRPr lang="en-US" sz="1400" dirty="0"/>
                    </a:p>
                  </a:txBody>
                  <a:tcPr marL="68580" marR="68580" marT="34290" marB="34290"/>
                </a:tc>
                <a:tc>
                  <a:txBody>
                    <a:bodyPr/>
                    <a:lstStyle/>
                    <a:p>
                      <a:r>
                        <a:rPr lang="en-US" sz="1400" dirty="0" smtClean="0"/>
                        <a:t>Displaying class or school values repeatedly</a:t>
                      </a:r>
                    </a:p>
                    <a:p>
                      <a:r>
                        <a:rPr lang="en-US" sz="1400" dirty="0" smtClean="0"/>
                        <a:t>Excellent class work/homework</a:t>
                      </a:r>
                      <a:endParaRPr lang="en-US" sz="1400" dirty="0"/>
                    </a:p>
                  </a:txBody>
                  <a:tcPr marL="68580" marR="68580" marT="34290" marB="34290"/>
                </a:tc>
                <a:tc>
                  <a:txBody>
                    <a:bodyPr/>
                    <a:lstStyle/>
                    <a:p>
                      <a:r>
                        <a:rPr lang="en-US" sz="1400" dirty="0" smtClean="0"/>
                        <a:t>Record on</a:t>
                      </a:r>
                      <a:r>
                        <a:rPr lang="en-US" sz="1400" baseline="0" dirty="0" smtClean="0"/>
                        <a:t> </a:t>
                      </a:r>
                      <a:r>
                        <a:rPr lang="en-US" sz="1400" baseline="0" dirty="0" err="1" smtClean="0"/>
                        <a:t>iSAMS</a:t>
                      </a:r>
                      <a:r>
                        <a:rPr lang="en-US" sz="1400" baseline="0" dirty="0" smtClean="0"/>
                        <a:t> and send email to parent</a:t>
                      </a:r>
                      <a:endParaRPr lang="en-US" sz="1400" dirty="0"/>
                    </a:p>
                  </a:txBody>
                  <a:tcPr marL="68580" marR="68580" marT="34290" marB="34290"/>
                </a:tc>
                <a:extLst>
                  <a:ext uri="{0D108BD9-81ED-4DB2-BD59-A6C34878D82A}">
                    <a16:rowId xmlns:a16="http://schemas.microsoft.com/office/drawing/2014/main" xmlns="" val="10003"/>
                  </a:ext>
                </a:extLst>
              </a:tr>
              <a:tr h="604939">
                <a:tc>
                  <a:txBody>
                    <a:bodyPr/>
                    <a:lstStyle/>
                    <a:p>
                      <a:r>
                        <a:rPr lang="en-US" sz="1400" dirty="0" smtClean="0"/>
                        <a:t>2</a:t>
                      </a:r>
                      <a:endParaRPr lang="en-US" sz="1400" dirty="0"/>
                    </a:p>
                  </a:txBody>
                  <a:tcPr marL="68580" marR="68580" marT="34290" marB="34290"/>
                </a:tc>
                <a:tc>
                  <a:txBody>
                    <a:bodyPr/>
                    <a:lstStyle/>
                    <a:p>
                      <a:r>
                        <a:rPr lang="en-US" sz="1400" dirty="0" smtClean="0"/>
                        <a:t>Displaying class or school values</a:t>
                      </a:r>
                    </a:p>
                    <a:p>
                      <a:r>
                        <a:rPr lang="en-US" sz="1400" dirty="0" smtClean="0"/>
                        <a:t>Good class work/homework</a:t>
                      </a:r>
                      <a:endParaRPr lang="en-US" sz="1400" dirty="0"/>
                    </a:p>
                  </a:txBody>
                  <a:tcPr marL="68580" marR="68580" marT="34290" marB="34290"/>
                </a:tc>
                <a:tc>
                  <a:txBody>
                    <a:bodyPr/>
                    <a:lstStyle/>
                    <a:p>
                      <a:r>
                        <a:rPr lang="en-US" sz="1400" dirty="0" smtClean="0"/>
                        <a:t>Record on </a:t>
                      </a:r>
                      <a:r>
                        <a:rPr lang="en-US" sz="1400" dirty="0" err="1" smtClean="0"/>
                        <a:t>iSAMS</a:t>
                      </a:r>
                      <a:endParaRPr lang="en-US" sz="1400" dirty="0"/>
                    </a:p>
                  </a:txBody>
                  <a:tcPr marL="68580" marR="68580" marT="34290" marB="34290"/>
                </a:tc>
                <a:extLst>
                  <a:ext uri="{0D108BD9-81ED-4DB2-BD59-A6C34878D82A}">
                    <a16:rowId xmlns:a16="http://schemas.microsoft.com/office/drawing/2014/main" xmlns="" val="10004"/>
                  </a:ext>
                </a:extLst>
              </a:tr>
              <a:tr h="592336">
                <a:tc>
                  <a:txBody>
                    <a:bodyPr/>
                    <a:lstStyle/>
                    <a:p>
                      <a:r>
                        <a:rPr lang="en-US" sz="1400" dirty="0" smtClean="0"/>
                        <a:t>1</a:t>
                      </a:r>
                      <a:endParaRPr lang="en-US" sz="1400" dirty="0"/>
                    </a:p>
                  </a:txBody>
                  <a:tcPr marL="68580" marR="68580" marT="34290" marB="34290"/>
                </a:tc>
                <a:tc>
                  <a:txBody>
                    <a:bodyPr/>
                    <a:lstStyle/>
                    <a:p>
                      <a:r>
                        <a:rPr lang="en-US" sz="1400" dirty="0" smtClean="0"/>
                        <a:t>Displaying class or school values</a:t>
                      </a:r>
                    </a:p>
                    <a:p>
                      <a:r>
                        <a:rPr lang="en-US" sz="1400" dirty="0" smtClean="0"/>
                        <a:t>Good class work/homework</a:t>
                      </a:r>
                    </a:p>
                  </a:txBody>
                  <a:tcPr marL="68580" marR="68580" marT="34290" marB="34290"/>
                </a:tc>
                <a:tc>
                  <a:txBody>
                    <a:bodyPr/>
                    <a:lstStyle/>
                    <a:p>
                      <a:r>
                        <a:rPr lang="en-US" sz="1400" dirty="0" smtClean="0"/>
                        <a:t>Record on </a:t>
                      </a:r>
                      <a:r>
                        <a:rPr lang="en-US" sz="1400" dirty="0" err="1" smtClean="0"/>
                        <a:t>iSAMS</a:t>
                      </a:r>
                      <a:endParaRPr lang="en-US" sz="1400" dirty="0" smtClean="0"/>
                    </a:p>
                  </a:txBody>
                  <a:tcPr marL="68580" marR="68580" marT="34290" marB="34290"/>
                </a:tc>
                <a:extLst>
                  <a:ext uri="{0D108BD9-81ED-4DB2-BD59-A6C34878D82A}">
                    <a16:rowId xmlns:a16="http://schemas.microsoft.com/office/drawing/2014/main" xmlns="" val="10005"/>
                  </a:ext>
                </a:extLst>
              </a:tr>
            </a:tbl>
          </a:graphicData>
        </a:graphic>
      </p:graphicFrame>
      <p:sp>
        <p:nvSpPr>
          <p:cNvPr id="3" name="TextBox 2"/>
          <p:cNvSpPr txBox="1"/>
          <p:nvPr/>
        </p:nvSpPr>
        <p:spPr>
          <a:xfrm>
            <a:off x="2306003" y="4643045"/>
            <a:ext cx="3377848" cy="253916"/>
          </a:xfrm>
          <a:prstGeom prst="rect">
            <a:avLst/>
          </a:prstGeom>
          <a:noFill/>
        </p:spPr>
        <p:txBody>
          <a:bodyPr wrap="none" rtlCol="0">
            <a:spAutoFit/>
          </a:bodyPr>
          <a:lstStyle/>
          <a:p>
            <a:r>
              <a:rPr lang="en-US" sz="1050" dirty="0"/>
              <a:t>Bronze </a:t>
            </a:r>
            <a:r>
              <a:rPr lang="mr-IN" sz="1050" dirty="0"/>
              <a:t>–</a:t>
            </a:r>
            <a:r>
              <a:rPr lang="en-US" sz="1050" dirty="0"/>
              <a:t> 50, Silver </a:t>
            </a:r>
            <a:r>
              <a:rPr lang="mr-IN" sz="1050" dirty="0"/>
              <a:t>–</a:t>
            </a:r>
            <a:r>
              <a:rPr lang="en-US" sz="1050" dirty="0"/>
              <a:t> 100, Gold </a:t>
            </a:r>
            <a:r>
              <a:rPr lang="mr-IN" sz="1050" dirty="0"/>
              <a:t>–</a:t>
            </a:r>
            <a:r>
              <a:rPr lang="en-US" sz="1050" dirty="0"/>
              <a:t> 150, Platinum - 200</a:t>
            </a:r>
          </a:p>
        </p:txBody>
      </p:sp>
    </p:spTree>
    <p:extLst>
      <p:ext uri="{BB962C8B-B14F-4D97-AF65-F5344CB8AC3E}">
        <p14:creationId xmlns:p14="http://schemas.microsoft.com/office/powerpoint/2010/main" val="25051798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5249" cy="852107"/>
          </a:xfrm>
          <a:prstGeom prst="rect">
            <a:avLst/>
          </a:prstGeom>
        </p:spPr>
      </p:pic>
      <p:sp>
        <p:nvSpPr>
          <p:cNvPr id="7" name="Title 6"/>
          <p:cNvSpPr>
            <a:spLocks noGrp="1"/>
          </p:cNvSpPr>
          <p:nvPr>
            <p:ph type="title"/>
          </p:nvPr>
        </p:nvSpPr>
        <p:spPr>
          <a:xfrm>
            <a:off x="1184909" y="153687"/>
            <a:ext cx="6503670" cy="698420"/>
          </a:xfrm>
        </p:spPr>
        <p:txBody>
          <a:bodyPr>
            <a:normAutofit/>
          </a:bodyPr>
          <a:lstStyle/>
          <a:p>
            <a:r>
              <a:rPr lang="en-US" dirty="0"/>
              <a:t>C</a:t>
            </a:r>
            <a:r>
              <a:rPr lang="en-US" dirty="0" smtClean="0"/>
              <a:t>lear criteria for the use of sanctions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81457096"/>
              </p:ext>
            </p:extLst>
          </p:nvPr>
        </p:nvGraphicFramePr>
        <p:xfrm>
          <a:off x="394335" y="839358"/>
          <a:ext cx="8392477" cy="4258469"/>
        </p:xfrm>
        <a:graphic>
          <a:graphicData uri="http://schemas.openxmlformats.org/drawingml/2006/table">
            <a:tbl>
              <a:tblPr firstRow="1" bandRow="1">
                <a:tableStyleId>{5C22544A-7EE6-4342-B048-85BDC9FD1C3A}</a:tableStyleId>
              </a:tblPr>
              <a:tblGrid>
                <a:gridCol w="630554">
                  <a:extLst>
                    <a:ext uri="{9D8B030D-6E8A-4147-A177-3AD203B41FA5}">
                      <a16:colId xmlns:a16="http://schemas.microsoft.com/office/drawing/2014/main" xmlns="" val="20000"/>
                    </a:ext>
                  </a:extLst>
                </a:gridCol>
                <a:gridCol w="3874232">
                  <a:extLst>
                    <a:ext uri="{9D8B030D-6E8A-4147-A177-3AD203B41FA5}">
                      <a16:colId xmlns:a16="http://schemas.microsoft.com/office/drawing/2014/main" xmlns="" val="20001"/>
                    </a:ext>
                  </a:extLst>
                </a:gridCol>
                <a:gridCol w="3887691">
                  <a:extLst>
                    <a:ext uri="{9D8B030D-6E8A-4147-A177-3AD203B41FA5}">
                      <a16:colId xmlns:a16="http://schemas.microsoft.com/office/drawing/2014/main" xmlns="" val="20002"/>
                    </a:ext>
                  </a:extLst>
                </a:gridCol>
              </a:tblGrid>
              <a:tr h="283640">
                <a:tc>
                  <a:txBody>
                    <a:bodyPr/>
                    <a:lstStyle/>
                    <a:p>
                      <a:r>
                        <a:rPr lang="en-US" sz="1400" dirty="0" smtClean="0"/>
                        <a:t>Level</a:t>
                      </a:r>
                      <a:endParaRPr lang="en-US" sz="1400" dirty="0"/>
                    </a:p>
                  </a:txBody>
                  <a:tcPr marL="68580" marR="68580" marT="34290" marB="34290"/>
                </a:tc>
                <a:tc>
                  <a:txBody>
                    <a:bodyPr/>
                    <a:lstStyle/>
                    <a:p>
                      <a:r>
                        <a:rPr lang="en-US" sz="1400" dirty="0" smtClean="0"/>
                        <a:t>Behaviour</a:t>
                      </a:r>
                      <a:endParaRPr lang="en-US" sz="1400" dirty="0"/>
                    </a:p>
                  </a:txBody>
                  <a:tcPr marL="68580" marR="68580" marT="34290" marB="34290"/>
                </a:tc>
                <a:tc>
                  <a:txBody>
                    <a:bodyPr/>
                    <a:lstStyle/>
                    <a:p>
                      <a:r>
                        <a:rPr lang="en-US" sz="1400" dirty="0" smtClean="0"/>
                        <a:t>Response</a:t>
                      </a:r>
                      <a:endParaRPr lang="en-US" sz="1400" dirty="0"/>
                    </a:p>
                  </a:txBody>
                  <a:tcPr marL="68580" marR="68580" marT="34290" marB="34290"/>
                </a:tc>
                <a:extLst>
                  <a:ext uri="{0D108BD9-81ED-4DB2-BD59-A6C34878D82A}">
                    <a16:rowId xmlns:a16="http://schemas.microsoft.com/office/drawing/2014/main" xmlns="" val="10000"/>
                  </a:ext>
                </a:extLst>
              </a:tr>
              <a:tr h="639359">
                <a:tc>
                  <a:txBody>
                    <a:bodyPr/>
                    <a:lstStyle/>
                    <a:p>
                      <a:r>
                        <a:rPr lang="en-US" sz="1400" dirty="0" smtClean="0"/>
                        <a:t>5</a:t>
                      </a:r>
                    </a:p>
                    <a:p>
                      <a:endParaRPr lang="en-US" sz="1400" dirty="0" smtClean="0"/>
                    </a:p>
                  </a:txBody>
                  <a:tcPr marL="68580" marR="68580" marT="34290" marB="34290"/>
                </a:tc>
                <a:tc>
                  <a:txBody>
                    <a:bodyPr/>
                    <a:lstStyle/>
                    <a:p>
                      <a:r>
                        <a:rPr lang="en-US" sz="1400" dirty="0" smtClean="0"/>
                        <a:t>Repeat</a:t>
                      </a:r>
                      <a:r>
                        <a:rPr lang="en-US" sz="1400" baseline="0" dirty="0" smtClean="0"/>
                        <a:t> of L4</a:t>
                      </a:r>
                      <a:endParaRPr lang="en-US" sz="1400" dirty="0" smtClean="0"/>
                    </a:p>
                    <a:p>
                      <a:r>
                        <a:rPr lang="en-US" sz="1400" dirty="0" smtClean="0"/>
                        <a:t>Failure to observe school values leading to the harm of others</a:t>
                      </a:r>
                      <a:endParaRPr lang="en-US" sz="1400" dirty="0"/>
                    </a:p>
                  </a:txBody>
                  <a:tcPr marL="68580" marR="68580" marT="34290" marB="34290"/>
                </a:tc>
                <a:tc>
                  <a:txBody>
                    <a:bodyPr/>
                    <a:lstStyle/>
                    <a:p>
                      <a:r>
                        <a:rPr lang="en-US" sz="1400" dirty="0" smtClean="0"/>
                        <a:t>Send to MM</a:t>
                      </a:r>
                      <a:r>
                        <a:rPr lang="en-US" sz="1400" baseline="0" dirty="0" smtClean="0"/>
                        <a:t> - referred to EN</a:t>
                      </a:r>
                    </a:p>
                    <a:p>
                      <a:r>
                        <a:rPr lang="en-US" sz="1400" baseline="0" dirty="0" smtClean="0"/>
                        <a:t>Log on </a:t>
                      </a:r>
                      <a:r>
                        <a:rPr lang="en-US" sz="1400" baseline="0" dirty="0" err="1" smtClean="0"/>
                        <a:t>iSAMS</a:t>
                      </a:r>
                      <a:endParaRPr lang="en-US" sz="1400" baseline="0" dirty="0" smtClean="0"/>
                    </a:p>
                    <a:p>
                      <a:r>
                        <a:rPr lang="en-US" sz="1400" baseline="0" smtClean="0"/>
                        <a:t>Parental meeting/suspension/possible </a:t>
                      </a:r>
                      <a:r>
                        <a:rPr lang="en-US" sz="1400" baseline="0" dirty="0" smtClean="0"/>
                        <a:t>exclusion</a:t>
                      </a:r>
                      <a:endParaRPr lang="en-US" sz="1400" dirty="0"/>
                    </a:p>
                  </a:txBody>
                  <a:tcPr marL="68580" marR="68580" marT="34290" marB="34290"/>
                </a:tc>
                <a:extLst>
                  <a:ext uri="{0D108BD9-81ED-4DB2-BD59-A6C34878D82A}">
                    <a16:rowId xmlns:a16="http://schemas.microsoft.com/office/drawing/2014/main" xmlns="" val="10001"/>
                  </a:ext>
                </a:extLst>
              </a:tr>
              <a:tr h="639359">
                <a:tc>
                  <a:txBody>
                    <a:bodyPr/>
                    <a:lstStyle/>
                    <a:p>
                      <a:r>
                        <a:rPr lang="en-US" sz="1400" dirty="0" smtClean="0"/>
                        <a:t>4</a:t>
                      </a:r>
                      <a:endParaRPr lang="en-US" sz="1400" dirty="0"/>
                    </a:p>
                  </a:txBody>
                  <a:tcPr marL="68580" marR="68580" marT="34290" marB="34290"/>
                </a:tc>
                <a:tc>
                  <a:txBody>
                    <a:bodyPr/>
                    <a:lstStyle/>
                    <a:p>
                      <a:r>
                        <a:rPr lang="en-US" sz="1400" baseline="0" dirty="0" smtClean="0"/>
                        <a:t>Repeat of L3</a:t>
                      </a:r>
                    </a:p>
                    <a:p>
                      <a:r>
                        <a:rPr lang="en-US" sz="1400" baseline="0" dirty="0" smtClean="0"/>
                        <a:t>Persistent failure to observe school values</a:t>
                      </a:r>
                    </a:p>
                    <a:p>
                      <a:endParaRPr lang="en-US" sz="1400" dirty="0"/>
                    </a:p>
                  </a:txBody>
                  <a:tcPr marL="68580" marR="68580" marT="34290" marB="34290"/>
                </a:tc>
                <a:tc>
                  <a:txBody>
                    <a:bodyPr/>
                    <a:lstStyle/>
                    <a:p>
                      <a:r>
                        <a:rPr lang="en-US" sz="1400" dirty="0" smtClean="0"/>
                        <a:t>Send to MM</a:t>
                      </a:r>
                    </a:p>
                    <a:p>
                      <a:r>
                        <a:rPr lang="en-US" sz="1400" dirty="0" smtClean="0"/>
                        <a:t>Log on </a:t>
                      </a:r>
                      <a:r>
                        <a:rPr lang="en-US" sz="1400" dirty="0" err="1" smtClean="0"/>
                        <a:t>iSAMS</a:t>
                      </a:r>
                      <a:endParaRPr lang="en-US" sz="1400" dirty="0" smtClean="0"/>
                    </a:p>
                    <a:p>
                      <a:r>
                        <a:rPr lang="en-US" sz="1400" dirty="0" smtClean="0"/>
                        <a:t>Parental meeting/possible suspension</a:t>
                      </a:r>
                      <a:endParaRPr lang="en-US" sz="1400" dirty="0"/>
                    </a:p>
                  </a:txBody>
                  <a:tcPr marL="68580" marR="68580" marT="34290" marB="34290"/>
                </a:tc>
                <a:extLst>
                  <a:ext uri="{0D108BD9-81ED-4DB2-BD59-A6C34878D82A}">
                    <a16:rowId xmlns:a16="http://schemas.microsoft.com/office/drawing/2014/main" xmlns="" val="10002"/>
                  </a:ext>
                </a:extLst>
              </a:tr>
              <a:tr h="639359">
                <a:tc>
                  <a:txBody>
                    <a:bodyPr/>
                    <a:lstStyle/>
                    <a:p>
                      <a:r>
                        <a:rPr lang="en-US" sz="1400" dirty="0" smtClean="0"/>
                        <a:t>3</a:t>
                      </a:r>
                      <a:endParaRPr lang="en-US" sz="1400" dirty="0"/>
                    </a:p>
                  </a:txBody>
                  <a:tcPr marL="68580" marR="68580" marT="34290" marB="34290"/>
                </a:tc>
                <a:tc>
                  <a:txBody>
                    <a:bodyPr/>
                    <a:lstStyle/>
                    <a:p>
                      <a:r>
                        <a:rPr lang="en-US" sz="1400" dirty="0" smtClean="0"/>
                        <a:t>Repeat of L2</a:t>
                      </a:r>
                    </a:p>
                    <a:p>
                      <a:r>
                        <a:rPr lang="en-US" sz="1400" dirty="0" smtClean="0"/>
                        <a:t>Repeated failure</a:t>
                      </a:r>
                      <a:r>
                        <a:rPr lang="en-US" sz="1400" baseline="0" dirty="0" smtClean="0"/>
                        <a:t> to observe school values</a:t>
                      </a:r>
                      <a:endParaRPr lang="en-US" sz="1400" dirty="0"/>
                    </a:p>
                  </a:txBody>
                  <a:tcPr marL="68580" marR="68580" marT="34290" marB="34290"/>
                </a:tc>
                <a:tc>
                  <a:txBody>
                    <a:bodyPr/>
                    <a:lstStyle/>
                    <a:p>
                      <a:r>
                        <a:rPr lang="en-US" sz="1400" dirty="0" smtClean="0"/>
                        <a:t>Remove to buddy class</a:t>
                      </a:r>
                    </a:p>
                    <a:p>
                      <a:r>
                        <a:rPr lang="en-US" sz="1400" dirty="0" smtClean="0"/>
                        <a:t>Log on </a:t>
                      </a:r>
                      <a:r>
                        <a:rPr lang="en-US" sz="1400" dirty="0" err="1" smtClean="0"/>
                        <a:t>iSAMS</a:t>
                      </a:r>
                      <a:endParaRPr lang="en-US" sz="1400" dirty="0" smtClean="0"/>
                    </a:p>
                    <a:p>
                      <a:r>
                        <a:rPr lang="en-US" sz="1400" dirty="0" smtClean="0"/>
                        <a:t>Parental email</a:t>
                      </a:r>
                      <a:endParaRPr lang="en-US" sz="1400" dirty="0"/>
                    </a:p>
                  </a:txBody>
                  <a:tcPr marL="68580" marR="68580" marT="34290" marB="34290"/>
                </a:tc>
                <a:extLst>
                  <a:ext uri="{0D108BD9-81ED-4DB2-BD59-A6C34878D82A}">
                    <a16:rowId xmlns:a16="http://schemas.microsoft.com/office/drawing/2014/main" xmlns="" val="10003"/>
                  </a:ext>
                </a:extLst>
              </a:tr>
              <a:tr h="639359">
                <a:tc>
                  <a:txBody>
                    <a:bodyPr/>
                    <a:lstStyle/>
                    <a:p>
                      <a:r>
                        <a:rPr lang="en-US" sz="1400" dirty="0" smtClean="0"/>
                        <a:t>2</a:t>
                      </a:r>
                      <a:endParaRPr lang="en-US" sz="1400" dirty="0"/>
                    </a:p>
                  </a:txBody>
                  <a:tcPr marL="68580" marR="68580" marT="34290" marB="34290"/>
                </a:tc>
                <a:tc>
                  <a:txBody>
                    <a:bodyPr/>
                    <a:lstStyle/>
                    <a:p>
                      <a:r>
                        <a:rPr lang="en-US" sz="1400" dirty="0" smtClean="0"/>
                        <a:t>Repeat of L1</a:t>
                      </a:r>
                    </a:p>
                    <a:p>
                      <a:r>
                        <a:rPr lang="en-US" sz="1400" dirty="0" smtClean="0"/>
                        <a:t>Failure</a:t>
                      </a:r>
                      <a:r>
                        <a:rPr lang="en-US" sz="1400" baseline="0" dirty="0" smtClean="0"/>
                        <a:t> to observe school or class values</a:t>
                      </a:r>
                      <a:endParaRPr lang="en-US" sz="1400" dirty="0" smtClean="0"/>
                    </a:p>
                  </a:txBody>
                  <a:tcPr marL="68580" marR="68580" marT="34290" marB="34290"/>
                </a:tc>
                <a:tc>
                  <a:txBody>
                    <a:bodyPr/>
                    <a:lstStyle/>
                    <a:p>
                      <a:r>
                        <a:rPr lang="en-US" sz="1400" dirty="0" smtClean="0"/>
                        <a:t>Log on </a:t>
                      </a:r>
                      <a:r>
                        <a:rPr lang="en-US" sz="1400" dirty="0" err="1" smtClean="0"/>
                        <a:t>iSAMS</a:t>
                      </a:r>
                      <a:r>
                        <a:rPr lang="en-US" sz="1400" dirty="0" smtClean="0"/>
                        <a:t> and discuss</a:t>
                      </a:r>
                      <a:endParaRPr lang="en-US" sz="1400" dirty="0"/>
                    </a:p>
                  </a:txBody>
                  <a:tcPr marL="68580" marR="68580" marT="34290" marB="34290"/>
                </a:tc>
                <a:extLst>
                  <a:ext uri="{0D108BD9-81ED-4DB2-BD59-A6C34878D82A}">
                    <a16:rowId xmlns:a16="http://schemas.microsoft.com/office/drawing/2014/main" xmlns="" val="10004"/>
                  </a:ext>
                </a:extLst>
              </a:tr>
              <a:tr h="500831">
                <a:tc>
                  <a:txBody>
                    <a:bodyPr/>
                    <a:lstStyle/>
                    <a:p>
                      <a:r>
                        <a:rPr lang="en-US" sz="1400" dirty="0" smtClean="0"/>
                        <a:t>1</a:t>
                      </a:r>
                      <a:endParaRPr lang="en-US" sz="1400" dirty="0"/>
                    </a:p>
                  </a:txBody>
                  <a:tcPr marL="68580" marR="68580" marT="34290" marB="34290"/>
                </a:tc>
                <a:tc>
                  <a:txBody>
                    <a:bodyPr/>
                    <a:lstStyle/>
                    <a:p>
                      <a:r>
                        <a:rPr lang="en-US" sz="1400" dirty="0" smtClean="0"/>
                        <a:t>Repeat of Reminders</a:t>
                      </a:r>
                    </a:p>
                    <a:p>
                      <a:r>
                        <a:rPr lang="en-US" sz="1400" dirty="0" smtClean="0"/>
                        <a:t>Failure to observe school or class values</a:t>
                      </a:r>
                    </a:p>
                  </a:txBody>
                  <a:tcPr marL="68580" marR="68580" marT="34290" marB="34290"/>
                </a:tc>
                <a:tc>
                  <a:txBody>
                    <a:bodyPr/>
                    <a:lstStyle/>
                    <a:p>
                      <a:r>
                        <a:rPr lang="en-US" sz="1400" dirty="0" smtClean="0"/>
                        <a:t>Log on </a:t>
                      </a:r>
                      <a:r>
                        <a:rPr lang="en-US" sz="1400" dirty="0" err="1" smtClean="0"/>
                        <a:t>iSAMS</a:t>
                      </a:r>
                      <a:r>
                        <a:rPr lang="en-US" sz="1400" dirty="0" smtClean="0"/>
                        <a:t> and discuss</a:t>
                      </a:r>
                    </a:p>
                  </a:txBody>
                  <a:tcPr marL="68580" marR="68580" marT="34290" marB="34290"/>
                </a:tc>
                <a:extLst>
                  <a:ext uri="{0D108BD9-81ED-4DB2-BD59-A6C34878D82A}">
                    <a16:rowId xmlns:a16="http://schemas.microsoft.com/office/drawing/2014/main" xmlns="" val="10005"/>
                  </a:ext>
                </a:extLst>
              </a:tr>
              <a:tr h="639359">
                <a:tc>
                  <a:txBody>
                    <a:bodyPr/>
                    <a:lstStyle/>
                    <a:p>
                      <a:r>
                        <a:rPr lang="en-US" sz="1400" dirty="0" smtClean="0"/>
                        <a:t>R</a:t>
                      </a:r>
                      <a:endParaRPr lang="en-US" sz="1400" dirty="0"/>
                    </a:p>
                  </a:txBody>
                  <a:tcPr marL="68580" marR="68580" marT="34290" marB="34290"/>
                </a:tc>
                <a:tc>
                  <a:txBody>
                    <a:bodyPr/>
                    <a:lstStyle/>
                    <a:p>
                      <a:r>
                        <a:rPr lang="en-US" sz="1400" dirty="0" smtClean="0"/>
                        <a:t>Off-task behaviour</a:t>
                      </a:r>
                    </a:p>
                    <a:p>
                      <a:r>
                        <a:rPr lang="en-US" sz="1400" baseline="0" dirty="0" smtClean="0"/>
                        <a:t>Inconsiderate behaviour</a:t>
                      </a:r>
                    </a:p>
                    <a:p>
                      <a:r>
                        <a:rPr lang="en-US" sz="1400" baseline="0" dirty="0" smtClean="0"/>
                        <a:t>Failure to try hard</a:t>
                      </a:r>
                    </a:p>
                  </a:txBody>
                  <a:tcPr marL="68580" marR="68580" marT="34290" marB="34290"/>
                </a:tc>
                <a:tc>
                  <a:txBody>
                    <a:bodyPr/>
                    <a:lstStyle/>
                    <a:p>
                      <a:r>
                        <a:rPr lang="en-US" sz="1400" dirty="0" smtClean="0"/>
                        <a:t>Polite reminder from any member of staff</a:t>
                      </a:r>
                    </a:p>
                  </a:txBody>
                  <a:tcPr marL="68580" marR="68580" marT="34290" marB="3429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670876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8124"/>
            <a:ext cx="5429250" cy="994172"/>
          </a:xfrm>
        </p:spPr>
        <p:txBody>
          <a:bodyPr/>
          <a:lstStyle/>
          <a:p>
            <a:r>
              <a:rPr lang="en-US" dirty="0" smtClean="0"/>
              <a:t>Whole class rewards systems</a:t>
            </a:r>
            <a:endParaRPr lang="en-US" dirty="0"/>
          </a:p>
        </p:txBody>
      </p:sp>
      <p:sp>
        <p:nvSpPr>
          <p:cNvPr id="3" name="Content Placeholder 2"/>
          <p:cNvSpPr>
            <a:spLocks noGrp="1"/>
          </p:cNvSpPr>
          <p:nvPr>
            <p:ph idx="1"/>
          </p:nvPr>
        </p:nvSpPr>
        <p:spPr/>
        <p:txBody>
          <a:bodyPr>
            <a:normAutofit/>
          </a:bodyPr>
          <a:lstStyle/>
          <a:p>
            <a:r>
              <a:rPr lang="en-US" dirty="0" smtClean="0"/>
              <a:t>For times when the class excels as a cohesive group</a:t>
            </a:r>
          </a:p>
          <a:p>
            <a:r>
              <a:rPr lang="en-US" dirty="0" smtClean="0"/>
              <a:t>1 marble in the pot</a:t>
            </a:r>
          </a:p>
          <a:p>
            <a:r>
              <a:rPr lang="en-US" dirty="0" smtClean="0"/>
              <a:t>When the pot is full the class receive their reward. </a:t>
            </a:r>
          </a:p>
          <a:p>
            <a:r>
              <a:rPr lang="en-US" dirty="0" smtClean="0"/>
              <a:t>Reward list selected in advance by class</a:t>
            </a:r>
          </a:p>
          <a:p>
            <a:pPr marL="342900" lvl="1" indent="0">
              <a:buNone/>
            </a:pPr>
            <a:r>
              <a:rPr lang="en-US" dirty="0" smtClean="0"/>
              <a:t>e.g.</a:t>
            </a:r>
          </a:p>
          <a:p>
            <a:pPr lvl="1"/>
            <a:r>
              <a:rPr lang="en-US" dirty="0" smtClean="0"/>
              <a:t>Special lunch</a:t>
            </a:r>
          </a:p>
          <a:p>
            <a:pPr lvl="1"/>
            <a:r>
              <a:rPr lang="en-US" dirty="0" smtClean="0"/>
              <a:t>Games afternoon</a:t>
            </a:r>
          </a:p>
          <a:p>
            <a:pPr lvl="1"/>
            <a:r>
              <a:rPr lang="en-US" dirty="0" smtClean="0"/>
              <a:t>Visiting speaker</a:t>
            </a:r>
            <a:endParaRPr lang="en-US" dirty="0"/>
          </a:p>
          <a:p>
            <a:pPr lvl="1"/>
            <a:r>
              <a:rPr lang="en-US" dirty="0" smtClean="0"/>
              <a:t>Simple but fun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45249" cy="852107"/>
          </a:xfrm>
          <a:prstGeom prst="rect">
            <a:avLst/>
          </a:prstGeom>
        </p:spPr>
      </p:pic>
    </p:spTree>
    <p:extLst>
      <p:ext uri="{BB962C8B-B14F-4D97-AF65-F5344CB8AC3E}">
        <p14:creationId xmlns:p14="http://schemas.microsoft.com/office/powerpoint/2010/main" val="35926361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0881" y="-114301"/>
            <a:ext cx="7554191" cy="5342763"/>
          </a:xfrm>
        </p:spPr>
      </p:pic>
    </p:spTree>
    <p:extLst>
      <p:ext uri="{BB962C8B-B14F-4D97-AF65-F5344CB8AC3E}">
        <p14:creationId xmlns:p14="http://schemas.microsoft.com/office/powerpoint/2010/main" val="25512207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399450" y="1578700"/>
            <a:ext cx="4713600" cy="18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3"/>
          <p:cNvSpPr txBox="1"/>
          <p:nvPr/>
        </p:nvSpPr>
        <p:spPr>
          <a:xfrm>
            <a:off x="1422775" y="0"/>
            <a:ext cx="6454500" cy="287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smtClean="0">
                <a:latin typeface="Cabin"/>
                <a:ea typeface="Cabin"/>
                <a:cs typeface="Cabin"/>
                <a:sym typeface="Cabin"/>
              </a:rPr>
              <a:t>Assessment Overview</a:t>
            </a:r>
            <a:endParaRPr sz="3600" b="1" dirty="0">
              <a:latin typeface="Cabin"/>
              <a:ea typeface="Cabin"/>
              <a:cs typeface="Cabin"/>
              <a:sym typeface="Cabin"/>
            </a:endParaRPr>
          </a:p>
          <a:p>
            <a:pPr marL="0" lvl="0" indent="0" algn="l" rtl="0">
              <a:spcBef>
                <a:spcPts val="0"/>
              </a:spcBef>
              <a:spcAft>
                <a:spcPts val="0"/>
              </a:spcAft>
              <a:buNone/>
            </a:pPr>
            <a:endParaRPr sz="3600" b="1" dirty="0">
              <a:latin typeface="Cabin"/>
              <a:ea typeface="Cabin"/>
              <a:cs typeface="Cabin"/>
              <a:sym typeface="Cabin"/>
            </a:endParaRPr>
          </a:p>
        </p:txBody>
      </p:sp>
      <p:pic>
        <p:nvPicPr>
          <p:cNvPr id="56" name="Google Shape;56;p13"/>
          <p:cNvPicPr preferRelativeResize="0"/>
          <p:nvPr/>
        </p:nvPicPr>
        <p:blipFill>
          <a:blip r:embed="rId3">
            <a:alphaModFix/>
          </a:blip>
          <a:stretch>
            <a:fillRect/>
          </a:stretch>
        </p:blipFill>
        <p:spPr>
          <a:xfrm>
            <a:off x="6207362" y="2023627"/>
            <a:ext cx="2143125" cy="2143125"/>
          </a:xfrm>
          <a:prstGeom prst="rect">
            <a:avLst/>
          </a:prstGeom>
          <a:noFill/>
          <a:ln>
            <a:noFill/>
          </a:ln>
        </p:spPr>
      </p:pic>
      <p:pic>
        <p:nvPicPr>
          <p:cNvPr id="5" name="Picture 2" descr="http://cpd.rvc.ac.uk/Media/CPD/Page/assessment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95004"/>
            <a:ext cx="5534025" cy="3848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926" y="0"/>
            <a:ext cx="7439891" cy="5261923"/>
          </a:xfrm>
        </p:spPr>
      </p:pic>
    </p:spTree>
    <p:extLst>
      <p:ext uri="{BB962C8B-B14F-4D97-AF65-F5344CB8AC3E}">
        <p14:creationId xmlns:p14="http://schemas.microsoft.com/office/powerpoint/2010/main" val="3628386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4169" y="0"/>
            <a:ext cx="3476625" cy="5038725"/>
          </a:xfrm>
          <a:prstGeom prst="rect">
            <a:avLst/>
          </a:prstGeom>
        </p:spPr>
      </p:pic>
    </p:spTree>
    <p:extLst>
      <p:ext uri="{BB962C8B-B14F-4D97-AF65-F5344CB8AC3E}">
        <p14:creationId xmlns:p14="http://schemas.microsoft.com/office/powerpoint/2010/main" val="23452944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91" y="361898"/>
            <a:ext cx="8520600" cy="572700"/>
          </a:xfrm>
        </p:spPr>
        <p:txBody>
          <a:bodyPr/>
          <a:lstStyle/>
          <a:p>
            <a:r>
              <a:rPr lang="en-GB" dirty="0" smtClean="0"/>
              <a:t>Any questions?</a:t>
            </a:r>
            <a:endParaRPr lang="en-GB" dirty="0"/>
          </a:p>
        </p:txBody>
      </p:sp>
    </p:spTree>
    <p:extLst>
      <p:ext uri="{BB962C8B-B14F-4D97-AF65-F5344CB8AC3E}">
        <p14:creationId xmlns:p14="http://schemas.microsoft.com/office/powerpoint/2010/main" val="1378168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264087"/>
            <a:ext cx="8977745" cy="4879413"/>
          </a:xfrm>
          <a:prstGeom prst="rect">
            <a:avLst/>
          </a:prstGeom>
        </p:spPr>
        <p:txBody>
          <a:bodyPr wrap="square">
            <a:spAutoFit/>
          </a:bodyPr>
          <a:lstStyle/>
          <a:p>
            <a:pPr algn="ctr">
              <a:lnSpc>
                <a:spcPct val="115000"/>
              </a:lnSpc>
            </a:pPr>
            <a:r>
              <a:rPr lang="en-GB" sz="2000" i="1" dirty="0">
                <a:latin typeface="Cabin"/>
                <a:ea typeface="Cabin"/>
                <a:cs typeface="Cabin"/>
              </a:rPr>
              <a:t>Assessment at BSQ provides evidence to guide teaching and learning, as well as providing the opportunity for students to demonstrate and review progress.</a:t>
            </a:r>
            <a:endParaRPr lang="en-GB" sz="2000" dirty="0">
              <a:latin typeface="Arial" panose="020B0604020202020204" pitchFamily="34" charset="0"/>
              <a:ea typeface="Arial" panose="020B0604020202020204" pitchFamily="34" charset="0"/>
            </a:endParaRPr>
          </a:p>
          <a:p>
            <a:pPr algn="ctr">
              <a:lnSpc>
                <a:spcPct val="115000"/>
              </a:lnSpc>
            </a:pPr>
            <a:r>
              <a:rPr lang="en-GB" sz="1050" dirty="0">
                <a:latin typeface="Cabin"/>
                <a:ea typeface="Cabin"/>
                <a:cs typeface="Cabin"/>
              </a:rPr>
              <a:t> </a:t>
            </a:r>
            <a:endParaRPr lang="en-GB" sz="2000" dirty="0">
              <a:latin typeface="Arial" panose="020B0604020202020204" pitchFamily="34" charset="0"/>
              <a:ea typeface="Arial" panose="020B0604020202020204" pitchFamily="34" charset="0"/>
            </a:endParaRPr>
          </a:p>
          <a:p>
            <a:pPr algn="ctr">
              <a:lnSpc>
                <a:spcPct val="115000"/>
              </a:lnSpc>
            </a:pPr>
            <a:r>
              <a:rPr lang="en-GB" sz="2000" b="1" dirty="0">
                <a:latin typeface="Cabin"/>
                <a:ea typeface="Cabin"/>
                <a:cs typeface="Cabin"/>
              </a:rPr>
              <a:t>KEY OBJECTIVES OF ASSESSMENT AT BSQ</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1. To use formative assessment to inform teaching and provide for the learning needs of all students</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2. To give constructive feedback to students in a range of ways that enables them to have an active role in identifying their own learning needs and how to make progress.</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3. To use a systematic approach for informing parents of their child’s progress and giving advice in how to support learning at home.</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4. To systematically and effectively monitor and evaluate students’ progress on an individual and school basis and use results to plan for improvement.</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5. To align with the Ecuadorian system for assessment</a:t>
            </a:r>
            <a:r>
              <a:rPr lang="en-GB" sz="2000" dirty="0" smtClean="0">
                <a:latin typeface="Cabin"/>
                <a:ea typeface="Cabin"/>
                <a:cs typeface="Cabin"/>
              </a:rPr>
              <a:t>.</a:t>
            </a:r>
            <a:endParaRPr lang="en-GB"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46800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46" y="-37247"/>
            <a:ext cx="8520600" cy="841800"/>
          </a:xfrm>
        </p:spPr>
        <p:txBody>
          <a:bodyPr/>
          <a:lstStyle/>
          <a:p>
            <a:r>
              <a:rPr lang="en-GB" sz="2800" dirty="0" smtClean="0"/>
              <a:t>Types of Learning</a:t>
            </a:r>
            <a:endParaRPr lang="en-GB" sz="2800" dirty="0"/>
          </a:p>
        </p:txBody>
      </p:sp>
      <p:pic>
        <p:nvPicPr>
          <p:cNvPr id="3" name="Picture 2"/>
          <p:cNvPicPr>
            <a:picLocks noChangeAspect="1"/>
          </p:cNvPicPr>
          <p:nvPr/>
        </p:nvPicPr>
        <p:blipFill>
          <a:blip r:embed="rId2"/>
          <a:stretch>
            <a:fillRect/>
          </a:stretch>
        </p:blipFill>
        <p:spPr>
          <a:xfrm>
            <a:off x="763442" y="695382"/>
            <a:ext cx="8131204" cy="4233689"/>
          </a:xfrm>
          <a:prstGeom prst="rect">
            <a:avLst/>
          </a:prstGeom>
        </p:spPr>
      </p:pic>
    </p:spTree>
    <p:extLst>
      <p:ext uri="{BB962C8B-B14F-4D97-AF65-F5344CB8AC3E}">
        <p14:creationId xmlns:p14="http://schemas.microsoft.com/office/powerpoint/2010/main" val="1091397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5219" y="151667"/>
            <a:ext cx="8420833" cy="415498"/>
          </a:xfrm>
          <a:prstGeom prst="rect">
            <a:avLst/>
          </a:prstGeom>
          <a:noFill/>
        </p:spPr>
        <p:txBody>
          <a:bodyPr wrap="square" rtlCol="0">
            <a:spAutoFit/>
          </a:bodyPr>
          <a:lstStyle/>
          <a:p>
            <a:pPr algn="ctr"/>
            <a:r>
              <a:rPr lang="en-GB" sz="2100" b="1" dirty="0"/>
              <a:t>Learning is </a:t>
            </a:r>
            <a:r>
              <a:rPr lang="en-GB" sz="2100" b="1" u="sng" dirty="0"/>
              <a:t>not</a:t>
            </a:r>
            <a:r>
              <a:rPr lang="en-GB" sz="2100" b="1" dirty="0"/>
              <a:t> linear – it is liminal</a:t>
            </a:r>
          </a:p>
        </p:txBody>
      </p:sp>
      <p:sp>
        <p:nvSpPr>
          <p:cNvPr id="7" name="TextBox 6"/>
          <p:cNvSpPr txBox="1"/>
          <p:nvPr/>
        </p:nvSpPr>
        <p:spPr>
          <a:xfrm>
            <a:off x="697090" y="2154382"/>
            <a:ext cx="7897091" cy="461665"/>
          </a:xfrm>
          <a:prstGeom prst="rect">
            <a:avLst/>
          </a:prstGeom>
          <a:noFill/>
        </p:spPr>
        <p:txBody>
          <a:bodyPr wrap="square" rtlCol="0">
            <a:spAutoFit/>
          </a:bodyPr>
          <a:lstStyle/>
          <a:p>
            <a:r>
              <a:rPr lang="en-GB" sz="2400" dirty="0"/>
              <a:t>Learning  ----</a:t>
            </a:r>
            <a:r>
              <a:rPr lang="en-GB" sz="2400" dirty="0">
                <a:sym typeface="Wingdings" panose="05000000000000000000" pitchFamily="2" charset="2"/>
              </a:rPr>
              <a:t>  the space in between  --  Learned</a:t>
            </a:r>
            <a:endParaRPr lang="en-GB" sz="2400" dirty="0"/>
          </a:p>
        </p:txBody>
      </p:sp>
      <p:sp>
        <p:nvSpPr>
          <p:cNvPr id="8" name="Down Arrow 7"/>
          <p:cNvSpPr/>
          <p:nvPr/>
        </p:nvSpPr>
        <p:spPr>
          <a:xfrm rot="2069568">
            <a:off x="4735437" y="388275"/>
            <a:ext cx="595745" cy="1991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9" name="TextBox 8"/>
          <p:cNvSpPr txBox="1"/>
          <p:nvPr/>
        </p:nvSpPr>
        <p:spPr>
          <a:xfrm>
            <a:off x="101343" y="3390900"/>
            <a:ext cx="9088582" cy="369332"/>
          </a:xfrm>
          <a:prstGeom prst="rect">
            <a:avLst/>
          </a:prstGeom>
          <a:noFill/>
        </p:spPr>
        <p:txBody>
          <a:bodyPr wrap="square" rtlCol="0">
            <a:spAutoFit/>
          </a:bodyPr>
          <a:lstStyle/>
          <a:p>
            <a:r>
              <a:rPr lang="en-GB" sz="1800" dirty="0"/>
              <a:t>Easy (already learnt)  ---</a:t>
            </a:r>
            <a:r>
              <a:rPr lang="en-GB" sz="1800" dirty="0">
                <a:sym typeface="Wingdings" panose="05000000000000000000" pitchFamily="2" charset="2"/>
              </a:rPr>
              <a:t>  desirable difficulties ---  Hard (haven’t learnt it yet)</a:t>
            </a:r>
            <a:endParaRPr lang="en-GB" sz="1800" dirty="0"/>
          </a:p>
        </p:txBody>
      </p:sp>
    </p:spTree>
    <p:extLst>
      <p:ext uri="{BB962C8B-B14F-4D97-AF65-F5344CB8AC3E}">
        <p14:creationId xmlns:p14="http://schemas.microsoft.com/office/powerpoint/2010/main" val="12671973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83324"/>
            <a:ext cx="8977745" cy="5004447"/>
          </a:xfrm>
          <a:prstGeom prst="rect">
            <a:avLst/>
          </a:prstGeom>
        </p:spPr>
        <p:txBody>
          <a:bodyPr wrap="square">
            <a:spAutoFit/>
          </a:bodyPr>
          <a:lstStyle/>
          <a:p>
            <a:pPr>
              <a:lnSpc>
                <a:spcPct val="115000"/>
              </a:lnSpc>
            </a:pPr>
            <a:r>
              <a:rPr lang="en-GB" sz="2400" b="1" u="sng" dirty="0" smtClean="0">
                <a:latin typeface="Cabin"/>
                <a:ea typeface="Cabin"/>
                <a:cs typeface="Cabin"/>
              </a:rPr>
              <a:t>Types </a:t>
            </a:r>
            <a:r>
              <a:rPr lang="en-GB" sz="2400" b="1" u="sng" dirty="0">
                <a:latin typeface="Cabin"/>
                <a:ea typeface="Cabin"/>
                <a:cs typeface="Cabin"/>
              </a:rPr>
              <a:t>of assessment</a:t>
            </a:r>
            <a:endParaRPr lang="en-GB" sz="2400" dirty="0">
              <a:latin typeface="Arial" panose="020B0604020202020204" pitchFamily="34" charset="0"/>
              <a:ea typeface="Arial" panose="020B0604020202020204" pitchFamily="34" charset="0"/>
            </a:endParaRPr>
          </a:p>
          <a:p>
            <a:pPr>
              <a:lnSpc>
                <a:spcPct val="115000"/>
              </a:lnSpc>
            </a:pPr>
            <a:r>
              <a:rPr lang="en-GB" sz="2400" b="1" dirty="0">
                <a:latin typeface="Cabin"/>
                <a:ea typeface="Cabin"/>
                <a:cs typeface="Cabin"/>
              </a:rPr>
              <a:t>Formative (Assessment for learning)</a:t>
            </a:r>
            <a:endParaRPr lang="en-GB" sz="2400" dirty="0">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GB" sz="2400" u="sng" dirty="0">
                <a:latin typeface="Cabin"/>
                <a:ea typeface="Cabin"/>
                <a:cs typeface="Cabin"/>
              </a:rPr>
              <a:t>For students:</a:t>
            </a:r>
            <a:r>
              <a:rPr lang="en-GB" sz="2400" dirty="0">
                <a:latin typeface="Cabin"/>
                <a:ea typeface="Cabin"/>
                <a:cs typeface="Cabin"/>
              </a:rPr>
              <a:t> to develop keen, ambitious students with a thirst for learning by identifying for them where they need to target their efforts to improve.</a:t>
            </a:r>
            <a:endParaRPr lang="en-GB" sz="2400" dirty="0"/>
          </a:p>
          <a:p>
            <a:pPr marL="342900" lvl="0" indent="-342900">
              <a:buFont typeface="Arial" panose="020B0604020202020204" pitchFamily="34" charset="0"/>
              <a:buChar char="●"/>
            </a:pPr>
            <a:r>
              <a:rPr lang="en-GB" sz="2400" u="sng" dirty="0">
                <a:latin typeface="Cabin"/>
                <a:ea typeface="Cabin"/>
                <a:cs typeface="Cabin"/>
              </a:rPr>
              <a:t>For teachers: </a:t>
            </a:r>
            <a:r>
              <a:rPr lang="en-GB" sz="2400" dirty="0">
                <a:latin typeface="Cabin"/>
                <a:ea typeface="Cabin"/>
                <a:cs typeface="Cabin"/>
              </a:rPr>
              <a:t>as reflective practitioners, </a:t>
            </a:r>
            <a:r>
              <a:rPr lang="en-GB" sz="2400" dirty="0" err="1">
                <a:latin typeface="Cabin"/>
                <a:ea typeface="Cabin"/>
                <a:cs typeface="Cabin"/>
              </a:rPr>
              <a:t>AfL</a:t>
            </a:r>
            <a:r>
              <a:rPr lang="en-GB" sz="2400" dirty="0">
                <a:latin typeface="Cabin"/>
                <a:ea typeface="Cabin"/>
                <a:cs typeface="Cabin"/>
              </a:rPr>
              <a:t> allows us to identify what a student knows and what they need to learn next. It supports us to provide appropriate support or extension. It supports our evaluation of what is working well in our teaching and what we might need to tweak.</a:t>
            </a:r>
            <a:endParaRPr lang="en-GB" sz="2400" dirty="0"/>
          </a:p>
          <a:p>
            <a:pPr marL="342900" lvl="0" indent="-342900">
              <a:buFont typeface="Arial" panose="020B0604020202020204" pitchFamily="34" charset="0"/>
              <a:buChar char="●"/>
            </a:pPr>
            <a:r>
              <a:rPr lang="en-GB" sz="2400" u="sng" dirty="0">
                <a:latin typeface="Cabin"/>
                <a:ea typeface="Cabin"/>
                <a:cs typeface="Cabin"/>
              </a:rPr>
              <a:t>For parents:</a:t>
            </a:r>
            <a:r>
              <a:rPr lang="en-GB" sz="2400" dirty="0">
                <a:latin typeface="Cabin"/>
                <a:ea typeface="Cabin"/>
                <a:cs typeface="Cabin"/>
              </a:rPr>
              <a:t> it provides us with rich, constructive information to report to parents providing them with a broad picture of their strengths and areas for improvement. </a:t>
            </a:r>
          </a:p>
        </p:txBody>
      </p:sp>
    </p:spTree>
    <p:extLst>
      <p:ext uri="{BB962C8B-B14F-4D97-AF65-F5344CB8AC3E}">
        <p14:creationId xmlns:p14="http://schemas.microsoft.com/office/powerpoint/2010/main" val="31770207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83324"/>
            <a:ext cx="8977745" cy="4139595"/>
          </a:xfrm>
          <a:prstGeom prst="rect">
            <a:avLst/>
          </a:prstGeom>
        </p:spPr>
        <p:txBody>
          <a:bodyPr wrap="square">
            <a:spAutoFit/>
          </a:bodyPr>
          <a:lstStyle/>
          <a:p>
            <a:pPr>
              <a:lnSpc>
                <a:spcPct val="115000"/>
              </a:lnSpc>
            </a:pPr>
            <a:r>
              <a:rPr lang="en-GB" sz="2000" b="1" dirty="0" smtClean="0">
                <a:latin typeface="Cabin"/>
                <a:ea typeface="Cabin"/>
                <a:cs typeface="Cabin"/>
              </a:rPr>
              <a:t>Summative (Assessment of learning)</a:t>
            </a:r>
            <a:endParaRPr lang="en-GB" sz="2000" dirty="0" smtClean="0">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GB" sz="2000" u="sng" dirty="0" smtClean="0">
                <a:latin typeface="Cabin"/>
                <a:ea typeface="Cabin"/>
                <a:cs typeface="Cabin"/>
              </a:rPr>
              <a:t>For students: </a:t>
            </a:r>
            <a:r>
              <a:rPr lang="en-GB" sz="2000" dirty="0" smtClean="0">
                <a:latin typeface="Cabin"/>
                <a:ea typeface="Cabin"/>
                <a:cs typeface="Cabin"/>
              </a:rPr>
              <a:t>an opportunity to understand how well they have understood and retained information on a particular topic.</a:t>
            </a:r>
            <a:endParaRPr lang="en-GB" sz="2000" dirty="0" smtClean="0"/>
          </a:p>
          <a:p>
            <a:pPr marL="342900" lvl="0" indent="-342900">
              <a:buFont typeface="Arial" panose="020B0604020202020204" pitchFamily="34" charset="0"/>
              <a:buChar char="●"/>
            </a:pPr>
            <a:r>
              <a:rPr lang="en-GB" sz="2000" u="sng" dirty="0" smtClean="0">
                <a:latin typeface="Cabin"/>
                <a:ea typeface="Cabin"/>
                <a:cs typeface="Cabin"/>
              </a:rPr>
              <a:t>For teachers:</a:t>
            </a:r>
            <a:r>
              <a:rPr lang="en-GB" sz="2000" dirty="0" smtClean="0">
                <a:latin typeface="Cabin"/>
                <a:ea typeface="Cabin"/>
                <a:cs typeface="Cabin"/>
              </a:rPr>
              <a:t> an opportunity to evaluate student learning and the impact of their teaching of different concepts and skills. All of this information supports the planning of future teaching and learning.</a:t>
            </a:r>
            <a:endParaRPr lang="en-GB" sz="2000" dirty="0" smtClean="0"/>
          </a:p>
          <a:p>
            <a:pPr marL="342900" lvl="0" indent="-342900">
              <a:buFont typeface="Arial" panose="020B0604020202020204" pitchFamily="34" charset="0"/>
              <a:buChar char="●"/>
            </a:pPr>
            <a:r>
              <a:rPr lang="en-GB" sz="2000" u="sng" dirty="0" smtClean="0">
                <a:latin typeface="Cabin"/>
                <a:ea typeface="Cabin"/>
                <a:cs typeface="Cabin"/>
              </a:rPr>
              <a:t>For parents: </a:t>
            </a:r>
            <a:r>
              <a:rPr lang="en-GB" sz="2000" dirty="0" smtClean="0">
                <a:latin typeface="Cabin"/>
                <a:ea typeface="Cabin"/>
                <a:cs typeface="Cabin"/>
              </a:rPr>
              <a:t>to summarise and support the rich information provided by formative assessment and feedback.</a:t>
            </a:r>
            <a:endParaRPr lang="en-GB" sz="2000" dirty="0" smtClean="0"/>
          </a:p>
          <a:p>
            <a:pPr marL="342900" lvl="0" indent="-342900">
              <a:buFont typeface="Arial" panose="020B0604020202020204" pitchFamily="34" charset="0"/>
              <a:buChar char="●"/>
            </a:pPr>
            <a:r>
              <a:rPr lang="en-GB" sz="2000" u="sng" dirty="0" smtClean="0">
                <a:latin typeface="Cabin"/>
                <a:ea typeface="Cabin"/>
                <a:cs typeface="Cabin"/>
              </a:rPr>
              <a:t>For school leaders:</a:t>
            </a:r>
            <a:r>
              <a:rPr lang="en-GB" sz="2000" dirty="0" smtClean="0">
                <a:latin typeface="Cabin"/>
                <a:ea typeface="Cabin"/>
                <a:cs typeface="Cabin"/>
              </a:rPr>
              <a:t> to support and verify judgements made through formative assessment. To assist in monitoring the progress and attainment of individuals, classes, year groups and other identified groups within the school. To use this analysis to redeploy resources as required to close attainment and progress gaps.</a:t>
            </a:r>
            <a:endParaRPr lang="en-GB" sz="2000" dirty="0"/>
          </a:p>
        </p:txBody>
      </p:sp>
    </p:spTree>
    <p:extLst>
      <p:ext uri="{BB962C8B-B14F-4D97-AF65-F5344CB8AC3E}">
        <p14:creationId xmlns:p14="http://schemas.microsoft.com/office/powerpoint/2010/main" val="25104498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400300"/>
            <a:ext cx="8977745" cy="4663521"/>
          </a:xfrm>
          <a:prstGeom prst="rect">
            <a:avLst/>
          </a:prstGeom>
        </p:spPr>
        <p:txBody>
          <a:bodyPr wrap="square">
            <a:spAutoFit/>
          </a:bodyPr>
          <a:lstStyle/>
          <a:p>
            <a:pPr>
              <a:lnSpc>
                <a:spcPct val="115000"/>
              </a:lnSpc>
            </a:pPr>
            <a:r>
              <a:rPr lang="en-GB" sz="2000" b="1" u="sng" dirty="0" smtClean="0">
                <a:latin typeface="Cabin"/>
                <a:ea typeface="Cabin"/>
                <a:cs typeface="Cabin"/>
              </a:rPr>
              <a:t>Assessment </a:t>
            </a:r>
            <a:r>
              <a:rPr lang="en-GB" sz="2000" b="1" u="sng" dirty="0">
                <a:latin typeface="Cabin"/>
                <a:ea typeface="Cabin"/>
                <a:cs typeface="Cabin"/>
              </a:rPr>
              <a:t>in Early Years</a:t>
            </a:r>
            <a:r>
              <a:rPr lang="en-GB" sz="2000" b="1" dirty="0">
                <a:latin typeface="Cabin"/>
                <a:ea typeface="Cabin"/>
                <a:cs typeface="Cabin"/>
              </a:rPr>
              <a:t> </a:t>
            </a:r>
            <a:endParaRPr lang="en-GB" sz="2000" b="1" dirty="0" smtClean="0">
              <a:latin typeface="Cabin"/>
              <a:ea typeface="Cabin"/>
              <a:cs typeface="Cabin"/>
            </a:endParaRPr>
          </a:p>
          <a:p>
            <a:pPr>
              <a:lnSpc>
                <a:spcPct val="115000"/>
              </a:lnSpc>
            </a:pP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Assessment in Early Years (Nursery and Reception) is at the heart of teaching and learning across the Early Years curriculum. Assessment underpins planning, teaching, learning, progress and attainment.</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Summative judgements are made of students at the end of Nursery and Reception. </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In Nursery, judgements will be made against the Development Matters Age Bands in all seventeen areas of learning. </a:t>
            </a:r>
            <a:endParaRPr lang="en-GB" sz="2000" dirty="0">
              <a:latin typeface="Arial" panose="020B0604020202020204" pitchFamily="34" charset="0"/>
              <a:ea typeface="Arial" panose="020B0604020202020204" pitchFamily="34" charset="0"/>
            </a:endParaRPr>
          </a:p>
          <a:p>
            <a:pPr>
              <a:lnSpc>
                <a:spcPct val="115000"/>
              </a:lnSpc>
            </a:pPr>
            <a:r>
              <a:rPr lang="en-GB" sz="2000" dirty="0">
                <a:latin typeface="Cabin"/>
                <a:ea typeface="Cabin"/>
                <a:cs typeface="Cabin"/>
              </a:rPr>
              <a:t>In Reception, the end of year judgements will be made against the Early Learning Goals in all seventeen areas of learning.</a:t>
            </a:r>
            <a:endParaRPr lang="en-GB" sz="2000" dirty="0">
              <a:latin typeface="Arial" panose="020B0604020202020204" pitchFamily="34" charset="0"/>
              <a:ea typeface="Arial" panose="020B0604020202020204" pitchFamily="34" charset="0"/>
            </a:endParaRPr>
          </a:p>
          <a:p>
            <a:pPr>
              <a:lnSpc>
                <a:spcPct val="115000"/>
              </a:lnSpc>
            </a:pPr>
            <a:r>
              <a:rPr lang="en-GB" sz="2000" b="1" dirty="0">
                <a:latin typeface="Cabin"/>
                <a:ea typeface="Cabin"/>
                <a:cs typeface="Cabin"/>
              </a:rPr>
              <a:t>Internal Management Information System - </a:t>
            </a:r>
            <a:r>
              <a:rPr lang="en-GB" sz="2000" dirty="0">
                <a:latin typeface="Cabin"/>
                <a:ea typeface="Cabin"/>
                <a:cs typeface="Cabin"/>
              </a:rPr>
              <a:t>Tapestry: The Early Years Online Learning Journal</a:t>
            </a:r>
            <a:endParaRPr lang="en-GB"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5477226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 name="Rectangle 1"/>
          <p:cNvSpPr/>
          <p:nvPr/>
        </p:nvSpPr>
        <p:spPr>
          <a:xfrm>
            <a:off x="259773" y="369446"/>
            <a:ext cx="8530936" cy="4439229"/>
          </a:xfrm>
          <a:prstGeom prst="rect">
            <a:avLst/>
          </a:prstGeom>
        </p:spPr>
        <p:txBody>
          <a:bodyPr wrap="square">
            <a:spAutoFit/>
          </a:bodyPr>
          <a:lstStyle/>
          <a:p>
            <a:pPr algn="just">
              <a:lnSpc>
                <a:spcPct val="107000"/>
              </a:lnSpc>
            </a:pPr>
            <a:r>
              <a:rPr lang="en-GB" sz="2800" dirty="0"/>
              <a:t>W</a:t>
            </a:r>
            <a:r>
              <a:rPr lang="en" sz="2800" dirty="0"/>
              <a:t>e report on students’ progress and attainment using </a:t>
            </a:r>
            <a:r>
              <a:rPr lang="en" sz="2800" dirty="0" smtClean="0"/>
              <a:t>four </a:t>
            </a:r>
            <a:r>
              <a:rPr lang="en" sz="2800" dirty="0"/>
              <a:t>different descriptors:</a:t>
            </a:r>
          </a:p>
          <a:p>
            <a:pPr lvl="0" algn="just">
              <a:lnSpc>
                <a:spcPct val="107000"/>
              </a:lnSpc>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Ecuadorian </a:t>
            </a:r>
            <a:r>
              <a:rPr lang="en-GB" sz="2400" dirty="0">
                <a:latin typeface="Calibri" panose="020F0502020204030204" pitchFamily="34" charset="0"/>
                <a:ea typeface="Calibri" panose="020F0502020204030204" pitchFamily="34" charset="0"/>
                <a:cs typeface="Times New Roman" panose="02020603050405020304" pitchFamily="18" charset="0"/>
              </a:rPr>
              <a:t>Grade, from 1 to 10, detailing their attainment within their year group. </a:t>
            </a:r>
            <a:endParaRPr lang="en-GB" sz="24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Their </a:t>
            </a:r>
            <a:r>
              <a:rPr lang="en-GB" sz="2400" dirty="0">
                <a:latin typeface="Calibri" panose="020F0502020204030204" pitchFamily="34" charset="0"/>
                <a:ea typeface="Calibri" panose="020F0502020204030204" pitchFamily="34" charset="0"/>
                <a:cs typeface="Times New Roman" panose="02020603050405020304" pitchFamily="18" charset="0"/>
              </a:rPr>
              <a:t>Level Descriptor, which measures their attainment within the year group. This level is reset each academic year</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lnSpc>
                <a:spcPct val="107000"/>
              </a:lnSpc>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Effort </a:t>
            </a:r>
            <a:r>
              <a:rPr lang="en-GB" sz="2400" dirty="0">
                <a:latin typeface="Calibri" panose="020F0502020204030204" pitchFamily="34" charset="0"/>
                <a:ea typeface="Calibri" panose="020F0502020204030204" pitchFamily="34" charset="0"/>
                <a:cs typeface="Times New Roman" panose="02020603050405020304" pitchFamily="18" charset="0"/>
              </a:rPr>
              <a:t>Grade, from A to E, detailing their approach to learning, homework, organisation and participation in class</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GB" sz="2400" dirty="0" smtClean="0">
                <a:latin typeface="Calibri" panose="020F0502020204030204" pitchFamily="34" charset="0"/>
                <a:ea typeface="Calibri" panose="020F0502020204030204" pitchFamily="34" charset="0"/>
                <a:cs typeface="Times New Roman" panose="02020603050405020304" pitchFamily="18" charset="0"/>
              </a:rPr>
              <a:t>An </a:t>
            </a:r>
            <a:r>
              <a:rPr lang="en-GB" sz="2400" dirty="0">
                <a:latin typeface="Calibri" panose="020F0502020204030204" pitchFamily="34" charset="0"/>
                <a:ea typeface="Calibri" panose="020F0502020204030204" pitchFamily="34" charset="0"/>
                <a:cs typeface="Times New Roman" panose="02020603050405020304" pitchFamily="18" charset="0"/>
              </a:rPr>
              <a:t>overall Conduct Grade, from A to E, detailing their behaviour, linked to the school values.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9808</TotalTime>
  <Words>1619</Words>
  <Application>Microsoft Macintosh PowerPoint</Application>
  <PresentationFormat>Presentación en pantalla (16:9)</PresentationFormat>
  <Paragraphs>215</Paragraphs>
  <Slides>22</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Cabin</vt:lpstr>
      <vt:lpstr>Calibri Light</vt:lpstr>
      <vt:lpstr>Calibri</vt:lpstr>
      <vt:lpstr>Office Theme</vt:lpstr>
      <vt:lpstr>Presentación de PowerPoint</vt:lpstr>
      <vt:lpstr>Presentación de PowerPoint</vt:lpstr>
      <vt:lpstr>Presentación de PowerPoint</vt:lpstr>
      <vt:lpstr>Types of Learning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Rewards and sanctions at BSQ</vt:lpstr>
      <vt:lpstr>clear criteria for the use of rewards</vt:lpstr>
      <vt:lpstr>Clear criteria for the use of sanctions</vt:lpstr>
      <vt:lpstr>Whole class rewards systems</vt:lpstr>
      <vt:lpstr>Presentación de PowerPoint</vt:lpstr>
      <vt:lpstr>Presentación de PowerPoint</vt:lpstr>
      <vt:lpstr>Presentación de PowerPoint</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Madden</dc:creator>
  <cp:lastModifiedBy>MacBook Pro</cp:lastModifiedBy>
  <cp:revision>25</cp:revision>
  <dcterms:modified xsi:type="dcterms:W3CDTF">2018-11-25T16:43:39Z</dcterms:modified>
</cp:coreProperties>
</file>